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57"/>
  </p:notesMasterIdLst>
  <p:sldIdLst>
    <p:sldId id="339" r:id="rId2"/>
    <p:sldId id="895" r:id="rId3"/>
    <p:sldId id="1002" r:id="rId4"/>
    <p:sldId id="1151" r:id="rId5"/>
    <p:sldId id="1152" r:id="rId6"/>
    <p:sldId id="1211" r:id="rId7"/>
    <p:sldId id="1213" r:id="rId8"/>
    <p:sldId id="1214" r:id="rId9"/>
    <p:sldId id="1191" r:id="rId10"/>
    <p:sldId id="1210" r:id="rId11"/>
    <p:sldId id="1193" r:id="rId12"/>
    <p:sldId id="1212" r:id="rId13"/>
    <p:sldId id="1195" r:id="rId14"/>
    <p:sldId id="1194" r:id="rId15"/>
    <p:sldId id="1215" r:id="rId16"/>
    <p:sldId id="1216" r:id="rId17"/>
    <p:sldId id="1126" r:id="rId18"/>
    <p:sldId id="1153" r:id="rId19"/>
    <p:sldId id="1154" r:id="rId20"/>
    <p:sldId id="1155" r:id="rId21"/>
    <p:sldId id="1217" r:id="rId22"/>
    <p:sldId id="1160" r:id="rId23"/>
    <p:sldId id="1161" r:id="rId24"/>
    <p:sldId id="1218" r:id="rId25"/>
    <p:sldId id="1219" r:id="rId26"/>
    <p:sldId id="1163" r:id="rId27"/>
    <p:sldId id="1174" r:id="rId28"/>
    <p:sldId id="1197" r:id="rId29"/>
    <p:sldId id="1164" r:id="rId30"/>
    <p:sldId id="1175" r:id="rId31"/>
    <p:sldId id="1165" r:id="rId32"/>
    <p:sldId id="1176" r:id="rId33"/>
    <p:sldId id="1166" r:id="rId34"/>
    <p:sldId id="1167" r:id="rId35"/>
    <p:sldId id="1168" r:id="rId36"/>
    <p:sldId id="1169" r:id="rId37"/>
    <p:sldId id="1170" r:id="rId38"/>
    <p:sldId id="1171" r:id="rId39"/>
    <p:sldId id="1172" r:id="rId40"/>
    <p:sldId id="1199" r:id="rId41"/>
    <p:sldId id="1198" r:id="rId42"/>
    <p:sldId id="1200" r:id="rId43"/>
    <p:sldId id="1173" r:id="rId44"/>
    <p:sldId id="1178" r:id="rId45"/>
    <p:sldId id="1179" r:id="rId46"/>
    <p:sldId id="1180" r:id="rId47"/>
    <p:sldId id="1181" r:id="rId48"/>
    <p:sldId id="1189" r:id="rId49"/>
    <p:sldId id="1201" r:id="rId50"/>
    <p:sldId id="1202" r:id="rId51"/>
    <p:sldId id="1203" r:id="rId52"/>
    <p:sldId id="1205" r:id="rId53"/>
    <p:sldId id="1221" r:id="rId54"/>
    <p:sldId id="1209" r:id="rId55"/>
    <p:sldId id="1220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64" autoAdjust="0"/>
    <p:restoredTop sz="93780" autoAdjust="0"/>
  </p:normalViewPr>
  <p:slideViewPr>
    <p:cSldViewPr>
      <p:cViewPr varScale="1">
        <p:scale>
          <a:sx n="54" d="100"/>
          <a:sy n="54" d="100"/>
        </p:scale>
        <p:origin x="67" y="6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21-07-29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281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21-07-29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21-07-29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21-07-29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developers.google.com/project" TargetMode="External"/><Relationship Id="rId2" Type="http://schemas.openxmlformats.org/officeDocument/2006/relationships/hyperlink" Target="https://abhiandroid.com/programming/googlemaps#Steps_For_Getting_The_Google_Maps_Api_Key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hyperlink" Target="https://abhiandroid.com/ui/butto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936104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Location based services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14-1 GPS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나의 위치 확인하기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47394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MainActivity.java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코딩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위치 관리자는 시스템 </a:t>
            </a:r>
            <a:r>
              <a:rPr lang="ko-KR" altLang="en-US" dirty="0" smtClean="0">
                <a:sym typeface="Wingdings" panose="05000000000000000000" pitchFamily="2" charset="2"/>
              </a:rPr>
              <a:t>서비스이며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위해 다음과 같은 절차를 밟아야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우선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 클릭 이벤트가 발생하면</a:t>
            </a:r>
            <a:r>
              <a:rPr lang="en-US" altLang="ko-KR" dirty="0">
                <a:sym typeface="Wingdings" panose="05000000000000000000" pitchFamily="2" charset="2"/>
              </a:rPr>
              <a:t>, (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우리가 곧 구현해야 할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en-US" altLang="ko-KR" b="1" dirty="0" err="1">
                <a:sym typeface="Wingdings" panose="05000000000000000000" pitchFamily="2" charset="2"/>
              </a:rPr>
              <a:t>startLocationService</a:t>
            </a:r>
            <a:r>
              <a:rPr lang="en-US" altLang="ko-KR" b="1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메소드가</a:t>
            </a:r>
            <a:r>
              <a:rPr lang="ko-KR" altLang="en-US" dirty="0">
                <a:sym typeface="Wingdings" panose="05000000000000000000" pitchFamily="2" charset="2"/>
              </a:rPr>
              <a:t> 호출되도록 </a:t>
            </a:r>
            <a:r>
              <a:rPr lang="en-US" altLang="ko-KR" dirty="0" err="1">
                <a:sym typeface="Wingdings" panose="05000000000000000000" pitchFamily="2" charset="2"/>
              </a:rPr>
              <a:t>onClick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리스너를</a:t>
            </a:r>
            <a:r>
              <a:rPr lang="ko-KR" altLang="en-US" dirty="0">
                <a:sym typeface="Wingdings" panose="05000000000000000000" pitchFamily="2" charset="2"/>
              </a:rPr>
              <a:t>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447394" y="2468742"/>
            <a:ext cx="11253818" cy="391258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...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@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Override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protected void onCreate(Bundle savedInstanceState)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super.onCreate(savedInstanceState);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setContentView(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R.layout.activity_main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Button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button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= findViewById(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R.id.button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button.setOnClickListener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(new View.OnClickListener()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@Override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public void onClick(View v)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   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startLocationService();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});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}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...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351584" y="6181310"/>
            <a:ext cx="9001000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findViewById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R.id.button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).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setOnClickListener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(view -&gt; </a:t>
            </a:r>
            <a:r>
              <a:rPr lang="en-US" altLang="ko-KR" sz="1600" b="1" dirty="0" err="1">
                <a:solidFill>
                  <a:srgbClr val="FF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startLocationService</a:t>
            </a:r>
            <a:r>
              <a:rPr lang="en-US" altLang="ko-KR" sz="1600" b="1" dirty="0">
                <a:solidFill>
                  <a:srgbClr val="FF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()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);</a:t>
            </a:r>
            <a:endParaRPr lang="ko-KR" altLang="en-US" sz="1600" dirty="0">
              <a:solidFill>
                <a:srgbClr val="00000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43472" y="3933056"/>
            <a:ext cx="6264696" cy="180020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439816" y="5733256"/>
            <a:ext cx="0" cy="4480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65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14-1 GPS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나의 위치 확인하기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47394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MainActivity.java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코딩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- </a:t>
            </a:r>
            <a:r>
              <a:rPr lang="en-US" altLang="ko-KR" dirty="0" err="1" smtClean="0">
                <a:sym typeface="Wingdings" panose="05000000000000000000" pitchFamily="2" charset="2"/>
              </a:rPr>
              <a:t>startLocationServices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위치 </a:t>
            </a:r>
            <a:r>
              <a:rPr lang="ko-KR" altLang="en-US" dirty="0">
                <a:sym typeface="Wingdings" panose="05000000000000000000" pitchFamily="2" charset="2"/>
              </a:rPr>
              <a:t>관리자를 위해 정의한 상수의 이름은 </a:t>
            </a:r>
            <a:r>
              <a:rPr lang="en-US" altLang="ko-KR" dirty="0" err="1">
                <a:sym typeface="Wingdings" panose="05000000000000000000" pitchFamily="2" charset="2"/>
              </a:rPr>
              <a:t>Context.LOCATION_SERVICE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입니다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>
                <a:sym typeface="Wingdings" panose="05000000000000000000" pitchFamily="2" charset="2"/>
              </a:rPr>
              <a:t>상수로 시스템 서비스 객체를 참조한 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최근 위치 정보를 확인해보는 코드를 넣으면 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최근 위치 정보를 확인하기 위해 사용하는 </a:t>
            </a:r>
            <a:r>
              <a:rPr lang="en-US" altLang="ko-KR" dirty="0" err="1">
                <a:sym typeface="Wingdings" panose="05000000000000000000" pitchFamily="2" charset="2"/>
              </a:rPr>
              <a:t>getLastKnownLocation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메소드에는</a:t>
            </a:r>
            <a:r>
              <a:rPr lang="ko-KR" altLang="en-US" dirty="0">
                <a:sym typeface="Wingdings" panose="05000000000000000000" pitchFamily="2" charset="2"/>
              </a:rPr>
              <a:t> 위치 정보를 제공하는 위치 제공자</a:t>
            </a:r>
            <a:r>
              <a:rPr lang="en-US" altLang="ko-KR" dirty="0">
                <a:sym typeface="Wingdings" panose="05000000000000000000" pitchFamily="2" charset="2"/>
              </a:rPr>
              <a:t>(Location Provider)</a:t>
            </a:r>
            <a:r>
              <a:rPr lang="ko-KR" altLang="en-US" dirty="0">
                <a:sym typeface="Wingdings" panose="05000000000000000000" pitchFamily="2" charset="2"/>
              </a:rPr>
              <a:t>정보를 </a:t>
            </a:r>
            <a:r>
              <a:rPr lang="ko-KR" altLang="en-US" dirty="0" err="1">
                <a:sym typeface="Wingdings" panose="05000000000000000000" pitchFamily="2" charset="2"/>
              </a:rPr>
              <a:t>파라미터로</a:t>
            </a:r>
            <a:r>
              <a:rPr lang="ko-KR" altLang="en-US" dirty="0">
                <a:sym typeface="Wingdings" panose="05000000000000000000" pitchFamily="2" charset="2"/>
              </a:rPr>
              <a:t> 전달합니다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8616280" y="3573016"/>
            <a:ext cx="288032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80176" y="3927233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오류가 발생하면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적절한 조치를 취하십시오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855640" y="5013175"/>
            <a:ext cx="468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textView</a:t>
            </a:r>
            <a:r>
              <a:rPr lang="ko-KR" altLang="en-US" sz="1400" dirty="0" smtClean="0"/>
              <a:t>를 참조할 수 있도록 선언하고 참조해야 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2567608" y="4807024"/>
            <a:ext cx="288032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"/>
          <p:cNvSpPr txBox="1">
            <a:spLocks noChangeArrowheads="1"/>
          </p:cNvSpPr>
          <p:nvPr/>
        </p:nvSpPr>
        <p:spPr bwMode="auto">
          <a:xfrm>
            <a:off x="505978" y="2624322"/>
            <a:ext cx="9626353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public void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startLocationService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()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Log.d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(TAG,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startLocationService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()...");</a:t>
            </a:r>
            <a:endParaRPr lang="en-US" altLang="ko-KR" sz="1400" dirty="0" smtClean="0">
              <a:solidFill>
                <a:srgbClr val="00000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LocationManager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manager = (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LocationManager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)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getSystemService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Context.LOCATION_SERVICE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try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Location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location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= 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manager.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getLastKnownLocation</a:t>
            </a:r>
            <a:r>
              <a:rPr lang="en-US" altLang="ko-KR" sz="1400" dirty="0" smtClean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LocationManager.GPS_PROVIDER</a:t>
            </a:r>
            <a:r>
              <a:rPr lang="en-US" altLang="ko-KR" sz="1400" dirty="0" smtClean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if (location != null)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    double latitude =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location.getLatitude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    double longitude =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location.getLongitude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    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showCurrentLocation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(latitude, longitude);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}</a:t>
            </a:r>
            <a:b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</a:b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} catch(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SecurityException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e)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Log.d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(TAG,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" Got 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SecurityException: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" +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e.toString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());</a:t>
            </a:r>
            <a:endParaRPr lang="en-US" altLang="ko-KR" sz="1400" dirty="0" smtClean="0">
              <a:solidFill>
                <a:srgbClr val="00000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e.printStackTrace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// 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showCurrentLocation</a:t>
            </a:r>
            <a:r>
              <a:rPr lang="en-US" altLang="ko-KR" sz="1400" dirty="0" smtClean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() 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method comes here.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400" dirty="0" smtClean="0">
              <a:solidFill>
                <a:srgbClr val="00000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} // end of class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MainActivity</a:t>
            </a:r>
            <a:endParaRPr lang="ko-KR" altLang="ko-KR" sz="1400" dirty="0">
              <a:solidFill>
                <a:srgbClr val="00000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</p:txBody>
      </p:sp>
      <p:cxnSp>
        <p:nvCxnSpPr>
          <p:cNvPr id="17" name="직선 화살표 연결선 16"/>
          <p:cNvCxnSpPr>
            <a:stCxn id="21" idx="1"/>
          </p:cNvCxnSpPr>
          <p:nvPr/>
        </p:nvCxnSpPr>
        <p:spPr>
          <a:xfrm flipH="1" flipV="1">
            <a:off x="6923236" y="3600505"/>
            <a:ext cx="399082" cy="4899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322318" y="3767331"/>
            <a:ext cx="437889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200" dirty="0" smtClean="0"/>
              <a:t>Manifest.xml </a:t>
            </a:r>
            <a:r>
              <a:rPr lang="ko-KR" altLang="en-US" sz="1200" dirty="0" smtClean="0"/>
              <a:t>파일에 권한이 부여 되어야 합니다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>
                <a:sym typeface="Wingdings" panose="05000000000000000000" pitchFamily="2" charset="2"/>
              </a:rPr>
              <a:t>코드 </a:t>
            </a:r>
            <a:r>
              <a:rPr lang="ko-KR" altLang="en-US" sz="1200" dirty="0">
                <a:sym typeface="Wingdings" panose="05000000000000000000" pitchFamily="2" charset="2"/>
              </a:rPr>
              <a:t>입력할 때 </a:t>
            </a:r>
            <a:r>
              <a:rPr lang="en-US" altLang="ko-KR" sz="1200" dirty="0" err="1">
                <a:sym typeface="Wingdings" panose="05000000000000000000" pitchFamily="2" charset="2"/>
              </a:rPr>
              <a:t>getKnownLocation</a:t>
            </a:r>
            <a:r>
              <a:rPr lang="en-US" altLang="ko-KR" sz="1200" dirty="0">
                <a:sym typeface="Wingdings" panose="05000000000000000000" pitchFamily="2" charset="2"/>
              </a:rPr>
              <a:t>() </a:t>
            </a:r>
            <a:r>
              <a:rPr lang="ko-KR" altLang="en-US" sz="1200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sz="1200" dirty="0" smtClean="0">
                <a:sym typeface="Wingdings" panose="05000000000000000000" pitchFamily="2" charset="2"/>
              </a:rPr>
              <a:t> 빨간 </a:t>
            </a:r>
            <a:r>
              <a:rPr lang="ko-KR" altLang="en-US" sz="1200" dirty="0">
                <a:sym typeface="Wingdings" panose="05000000000000000000" pitchFamily="2" charset="2"/>
              </a:rPr>
              <a:t>줄이 생기면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 smtClean="0">
                <a:sym typeface="Wingdings" panose="05000000000000000000" pitchFamily="2" charset="2"/>
              </a:rPr>
              <a:t>권</a:t>
            </a:r>
            <a:r>
              <a:rPr lang="ko-KR" altLang="en-US" sz="1200" dirty="0">
                <a:sym typeface="Wingdings" panose="05000000000000000000" pitchFamily="2" charset="2"/>
              </a:rPr>
              <a:t>한</a:t>
            </a:r>
            <a:r>
              <a:rPr lang="ko-KR" altLang="en-US" sz="1200" dirty="0" smtClean="0">
                <a:sym typeface="Wingdings" panose="05000000000000000000" pitchFamily="2" charset="2"/>
              </a:rPr>
              <a:t>이 </a:t>
            </a:r>
            <a:r>
              <a:rPr lang="ko-KR" altLang="en-US" sz="1200" dirty="0">
                <a:sym typeface="Wingdings" panose="05000000000000000000" pitchFamily="2" charset="2"/>
              </a:rPr>
              <a:t>없음을 알려주는 것입니다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7322318" y="4643843"/>
            <a:ext cx="4378894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atinLnBrk="0"/>
            <a:r>
              <a:rPr lang="ko-KR" altLang="en-US" sz="1200" dirty="0"/>
              <a:t>위치 제공자는 크게 </a:t>
            </a:r>
            <a:r>
              <a:rPr lang="en-US" altLang="ko-KR" sz="1200" dirty="0"/>
              <a:t>GPS_PROVIDER </a:t>
            </a:r>
            <a:r>
              <a:rPr lang="ko-KR" altLang="en-US" sz="1200" dirty="0"/>
              <a:t>와 </a:t>
            </a:r>
            <a:r>
              <a:rPr lang="en-US" altLang="ko-KR" sz="1200" dirty="0" smtClean="0"/>
              <a:t>NETWORK_PROVIDER </a:t>
            </a:r>
            <a:r>
              <a:rPr lang="ko-KR" altLang="en-US" sz="1200" dirty="0"/>
              <a:t>로 구분하며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이 </a:t>
            </a:r>
            <a:r>
              <a:rPr lang="ko-KR" altLang="en-US" sz="1200" dirty="0"/>
              <a:t>두 개의 값 중에서 하나를 </a:t>
            </a:r>
            <a:r>
              <a:rPr lang="ko-KR" altLang="en-US" sz="1200" dirty="0" err="1"/>
              <a:t>파라미터로</a:t>
            </a:r>
            <a:r>
              <a:rPr lang="ko-KR" altLang="en-US" sz="1200" dirty="0"/>
              <a:t> 전달합니다</a:t>
            </a:r>
            <a:r>
              <a:rPr lang="en-US" altLang="ko-KR" sz="1200" dirty="0" smtClean="0"/>
              <a:t>.</a:t>
            </a:r>
          </a:p>
          <a:p>
            <a:pPr latinLnBrk="0"/>
            <a:r>
              <a:rPr lang="ko-KR" altLang="en-US" sz="1200" dirty="0">
                <a:sym typeface="Wingdings" panose="05000000000000000000" pitchFamily="2" charset="2"/>
              </a:rPr>
              <a:t>실제 앱에서는 대부분 </a:t>
            </a:r>
            <a:r>
              <a:rPr lang="en-US" altLang="ko-KR" sz="1200" dirty="0">
                <a:sym typeface="Wingdings" panose="05000000000000000000" pitchFamily="2" charset="2"/>
              </a:rPr>
              <a:t>GPS </a:t>
            </a:r>
            <a:r>
              <a:rPr lang="ko-KR" altLang="en-US" sz="1200" dirty="0">
                <a:sym typeface="Wingdings" panose="05000000000000000000" pitchFamily="2" charset="2"/>
              </a:rPr>
              <a:t>를 이용하게 되므로 </a:t>
            </a:r>
            <a:r>
              <a:rPr lang="ko-KR" altLang="en-US" sz="1200" dirty="0" smtClean="0">
                <a:sym typeface="Wingdings" panose="05000000000000000000" pitchFamily="2" charset="2"/>
              </a:rPr>
              <a:t> </a:t>
            </a:r>
            <a:r>
              <a:rPr lang="en-US" altLang="ko-KR" sz="1200" dirty="0" smtClean="0">
                <a:sym typeface="Wingdings" panose="05000000000000000000" pitchFamily="2" charset="2"/>
              </a:rPr>
              <a:t>GPS_PROVIDER </a:t>
            </a:r>
            <a:r>
              <a:rPr lang="ko-KR" altLang="en-US" sz="1200" dirty="0">
                <a:sym typeface="Wingdings" panose="05000000000000000000" pitchFamily="2" charset="2"/>
              </a:rPr>
              <a:t>를 전달하면 </a:t>
            </a:r>
            <a:r>
              <a:rPr lang="en-US" altLang="ko-KR" sz="1200" dirty="0">
                <a:sym typeface="Wingdings" panose="05000000000000000000" pitchFamily="2" charset="2"/>
              </a:rPr>
              <a:t>Location </a:t>
            </a:r>
            <a:r>
              <a:rPr lang="ko-KR" altLang="en-US" sz="1200" dirty="0">
                <a:sym typeface="Wingdings" panose="05000000000000000000" pitchFamily="2" charset="2"/>
              </a:rPr>
              <a:t>객체가 반환됩니다</a:t>
            </a:r>
            <a:r>
              <a:rPr lang="en-US" altLang="ko-KR" sz="1200" dirty="0">
                <a:sym typeface="Wingdings" panose="05000000000000000000" pitchFamily="2" charset="2"/>
              </a:rPr>
              <a:t>. </a:t>
            </a:r>
            <a:r>
              <a:rPr lang="en-US" altLang="ko-KR" sz="1200" dirty="0" smtClean="0"/>
              <a:t> </a:t>
            </a:r>
            <a:endParaRPr lang="en-US" altLang="ko-KR" sz="1200" dirty="0"/>
          </a:p>
        </p:txBody>
      </p:sp>
      <p:cxnSp>
        <p:nvCxnSpPr>
          <p:cNvPr id="24" name="직선 화살표 연결선 23"/>
          <p:cNvCxnSpPr>
            <a:stCxn id="16" idx="0"/>
          </p:cNvCxnSpPr>
          <p:nvPr/>
        </p:nvCxnSpPr>
        <p:spPr>
          <a:xfrm flipH="1" flipV="1">
            <a:off x="8563377" y="3451937"/>
            <a:ext cx="948388" cy="11919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322317" y="5646839"/>
            <a:ext cx="4378895" cy="7386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b="1" dirty="0" smtClean="0"/>
              <a:t>location </a:t>
            </a:r>
            <a:r>
              <a:rPr lang="ko-KR" altLang="en-US" sz="1400" dirty="0" smtClean="0"/>
              <a:t>객체는 위도와 </a:t>
            </a:r>
            <a:r>
              <a:rPr lang="ko-KR" altLang="en-US" sz="1400" dirty="0"/>
              <a:t>경도 값을 가지고 있으며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getLatitude</a:t>
            </a:r>
            <a:r>
              <a:rPr lang="en-US" altLang="ko-KR" sz="1400" dirty="0"/>
              <a:t>()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getLongitude</a:t>
            </a:r>
            <a:r>
              <a:rPr lang="en-US" altLang="ko-KR" sz="1400" dirty="0"/>
              <a:t>() </a:t>
            </a:r>
            <a:r>
              <a:rPr lang="ko-KR" altLang="en-US" sz="1400" dirty="0" err="1"/>
              <a:t>메소드로</a:t>
            </a:r>
            <a:r>
              <a:rPr lang="ko-KR" altLang="en-US" sz="1400" dirty="0"/>
              <a:t> 그 값을 확인할 수 있습니다</a:t>
            </a:r>
            <a:r>
              <a:rPr lang="en-US" altLang="ko-KR" sz="1400" dirty="0"/>
              <a:t>. 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flipH="1" flipV="1">
            <a:off x="3359696" y="3767331"/>
            <a:ext cx="3962622" cy="22552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39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14-1 GPS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나의 위치 확인하기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47394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MainActivity.java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코딩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- </a:t>
            </a:r>
            <a:r>
              <a:rPr lang="en-US" altLang="ko-KR" dirty="0" err="1" smtClean="0">
                <a:sym typeface="Wingdings" panose="05000000000000000000" pitchFamily="2" charset="2"/>
              </a:rPr>
              <a:t>startLocationServices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55640" y="5013175"/>
            <a:ext cx="468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textView</a:t>
            </a:r>
            <a:r>
              <a:rPr lang="ko-KR" altLang="en-US" sz="1400" dirty="0" smtClean="0"/>
              <a:t>를 참조할 수 있도록 선언하고 참조해야 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2567608" y="4807024"/>
            <a:ext cx="288032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"/>
          <p:cNvSpPr txBox="1">
            <a:spLocks noChangeArrowheads="1"/>
          </p:cNvSpPr>
          <p:nvPr/>
        </p:nvSpPr>
        <p:spPr bwMode="auto">
          <a:xfrm>
            <a:off x="505978" y="2624322"/>
            <a:ext cx="11403540" cy="3973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...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private void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showCurrentLocation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(double latitude, double longitude)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DecimalFormat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df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= new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DecimalFormat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("###.######");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String message = 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"Latitude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위도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): " +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df.format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(latitude) +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      "\n" + "Longitude(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경도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): " +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df.format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(longitude);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Toast.makeText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(this, message,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Toast.LENGTH_LONG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).show();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textView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.setText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(message);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}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// end of class MainActivity</a:t>
            </a:r>
            <a:endParaRPr lang="ko-KR" altLang="ko-KR" sz="1400" dirty="0">
              <a:solidFill>
                <a:srgbClr val="00000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43672" y="5089371"/>
            <a:ext cx="7776864" cy="116955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textView</a:t>
            </a:r>
            <a:r>
              <a:rPr lang="ko-KR" altLang="en-US" sz="1400" dirty="0" smtClean="0"/>
              <a:t>를 여기 참조를 위하여 </a:t>
            </a:r>
            <a:r>
              <a:rPr lang="en-US" altLang="ko-KR" sz="1400" dirty="0" smtClean="0"/>
              <a:t>class MainActivity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instance </a:t>
            </a:r>
            <a:r>
              <a:rPr lang="ko-KR" altLang="en-US" sz="1400" dirty="0" smtClean="0"/>
              <a:t>변수로 선언해야 합니다</a:t>
            </a:r>
            <a:r>
              <a:rPr lang="en-US" altLang="ko-KR" sz="1400" dirty="0" smtClean="0"/>
              <a:t>. public class </a:t>
            </a:r>
            <a:r>
              <a:rPr lang="ko-KR" altLang="en-US" sz="1400" dirty="0" smtClean="0"/>
              <a:t>정의 바로 아래에 다음과 같이 추가하고</a:t>
            </a:r>
            <a:r>
              <a:rPr lang="en-US" altLang="ko-KR" sz="1400" dirty="0" smtClean="0"/>
              <a:t>,  </a:t>
            </a:r>
            <a:endParaRPr lang="en-US" altLang="ko-KR" sz="1400" dirty="0"/>
          </a:p>
          <a:p>
            <a:r>
              <a:rPr lang="en-US" altLang="ko-KR" sz="14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; </a:t>
            </a:r>
            <a:r>
              <a:rPr lang="ko-KR" altLang="en-US" sz="1400" dirty="0" smtClean="0">
                <a:latin typeface="Consolas" panose="020B0609020204030204" pitchFamily="49" charset="0"/>
              </a:rPr>
              <a:t>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ko-KR" altLang="en-US" sz="1400" dirty="0" smtClean="0"/>
              <a:t>또한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onCreate</a:t>
            </a:r>
            <a:r>
              <a:rPr lang="en-US" altLang="ko-KR" sz="1400" dirty="0" smtClean="0"/>
              <a:t>() </a:t>
            </a:r>
            <a:r>
              <a:rPr lang="ko-KR" altLang="en-US" sz="1400" dirty="0" smtClean="0"/>
              <a:t>안에서 </a:t>
            </a:r>
            <a:r>
              <a:rPr lang="en-US" altLang="ko-KR" sz="1400" dirty="0" err="1" smtClean="0"/>
              <a:t>FindViewById</a:t>
            </a:r>
            <a:r>
              <a:rPr lang="en-US" altLang="ko-KR" sz="1400" dirty="0" smtClean="0"/>
              <a:t>()</a:t>
            </a:r>
            <a:r>
              <a:rPr lang="ko-KR" altLang="en-US" sz="1400" dirty="0" smtClean="0"/>
              <a:t>로 </a:t>
            </a:r>
            <a:r>
              <a:rPr lang="en-US" altLang="ko-KR" sz="1400" dirty="0" err="1" smtClean="0"/>
              <a:t>textView</a:t>
            </a:r>
            <a:r>
              <a:rPr lang="ko-KR" altLang="en-US" sz="1400" dirty="0" smtClean="0"/>
              <a:t>참조를 설정해야 여기서 사용할 수 있습니다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cxnSp>
        <p:nvCxnSpPr>
          <p:cNvPr id="15" name="직선 화살표 연결선 14"/>
          <p:cNvCxnSpPr>
            <a:stCxn id="13" idx="1"/>
          </p:cNvCxnSpPr>
          <p:nvPr/>
        </p:nvCxnSpPr>
        <p:spPr>
          <a:xfrm flipH="1" flipV="1">
            <a:off x="1991544" y="4423013"/>
            <a:ext cx="1152128" cy="12511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63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14-1 GPS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나의 위치 확인하기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지금까지 코딩 다시 확인하기 </a:t>
            </a:r>
            <a:r>
              <a:rPr lang="en-US" altLang="ko-KR" b="1" dirty="0" smtClean="0">
                <a:sym typeface="Wingdings" panose="05000000000000000000" pitchFamily="2" charset="2"/>
              </a:rPr>
              <a:t>- Manifest.xml </a:t>
            </a:r>
            <a:r>
              <a:rPr lang="ko-KR" altLang="en-US" b="1" dirty="0" smtClean="0">
                <a:sym typeface="Wingdings" panose="05000000000000000000" pitchFamily="2" charset="2"/>
              </a:rPr>
              <a:t>확인과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b="1" dirty="0" smtClean="0">
                <a:sym typeface="Wingdings" panose="05000000000000000000" pitchFamily="2" charset="2"/>
              </a:rPr>
              <a:t>확인하기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3100" y="1251917"/>
            <a:ext cx="11248112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&lt;manifest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</a:t>
            </a:r>
            <a:r>
              <a:rPr lang="en-US" altLang="ko-KR" sz="1400" dirty="0" smtClean="0">
                <a:latin typeface="Consolas" panose="020B0609020204030204" pitchFamily="49" charset="0"/>
              </a:rPr>
              <a:t>" package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org.joy.location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uses-permission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android:name="android.permission.ACCESS_FINE_LOCATION"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   &lt;uses-permission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android:name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android.permission.ACCESS_COARSE_LOCATION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/&gt;</a:t>
            </a:r>
            <a:endParaRPr lang="ko-KR" altLang="en-US" sz="1400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&lt;application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android:allowBackup</a:t>
            </a:r>
            <a:r>
              <a:rPr lang="en-US" altLang="ko-KR" sz="1400" dirty="0">
                <a:latin typeface="Consolas" panose="020B0609020204030204" pitchFamily="49" charset="0"/>
              </a:rPr>
              <a:t>="true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3100" y="3127608"/>
            <a:ext cx="11248112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</a:t>
            </a:r>
            <a:r>
              <a:rPr lang="en-US" altLang="ko-KR" sz="1400" dirty="0" err="1">
                <a:latin typeface="Consolas" panose="020B0609020204030204" pitchFamily="49" charset="0"/>
              </a:rPr>
              <a:t>AppCompatActivity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dirty="0">
                <a:latin typeface="Consolas" panose="020B0609020204030204" pitchFamily="49" charset="0"/>
              </a:rPr>
              <a:t>static final String </a:t>
            </a:r>
            <a:r>
              <a:rPr lang="en-US" altLang="ko-KR" sz="1400" dirty="0" err="1">
                <a:latin typeface="Consolas" panose="020B0609020204030204" pitchFamily="49" charset="0"/>
              </a:rPr>
              <a:t>HuStar</a:t>
            </a:r>
            <a:r>
              <a:rPr lang="en-US" altLang="ko-KR" sz="1400" dirty="0">
                <a:latin typeface="Consolas" panose="020B0609020204030204" pitchFamily="49" charset="0"/>
              </a:rPr>
              <a:t> = "</a:t>
            </a:r>
            <a:r>
              <a:rPr lang="en-US" altLang="ko-KR" sz="1400" dirty="0" err="1">
                <a:latin typeface="Consolas" panose="020B0609020204030204" pitchFamily="49" charset="0"/>
              </a:rPr>
              <a:t>HuStar</a:t>
            </a:r>
            <a:r>
              <a:rPr lang="en-US" altLang="ko-KR" sz="1400" dirty="0">
                <a:latin typeface="Consolas" panose="020B0609020204030204" pitchFamily="49" charset="0"/>
              </a:rPr>
              <a:t>";</a:t>
            </a:r>
          </a:p>
          <a:p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TextView 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textView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  <a:endParaRPr lang="en-US" altLang="ko-KR" sz="14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textView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= findViewById(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R.id.textView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...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100" y="5932985"/>
            <a:ext cx="11267897" cy="5539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컴파일 결과로</a:t>
            </a:r>
            <a:r>
              <a:rPr lang="en-US" altLang="ko-KR" sz="1400" dirty="0" smtClean="0"/>
              <a:t>, duplicate class ….. error </a:t>
            </a:r>
            <a:r>
              <a:rPr lang="ko-KR" altLang="en-US" sz="1400" dirty="0" smtClean="0"/>
              <a:t>가 나오면</a:t>
            </a:r>
            <a:r>
              <a:rPr lang="en-US" altLang="ko-KR" sz="1400" dirty="0" smtClean="0"/>
              <a:t>, </a:t>
            </a:r>
            <a:r>
              <a:rPr lang="en-US" altLang="ko-KR" sz="1400" b="1" dirty="0" err="1" smtClean="0"/>
              <a:t>gradle.properties</a:t>
            </a:r>
            <a:r>
              <a:rPr lang="en-US" altLang="ko-KR" sz="1400" b="1" dirty="0" smtClean="0"/>
              <a:t> </a:t>
            </a:r>
            <a:r>
              <a:rPr lang="ko-KR" altLang="en-US" sz="1400" dirty="0" smtClean="0"/>
              <a:t>파일에 아래의 구문을 추가해주세요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600" b="1" dirty="0" err="1" smtClean="0">
                <a:latin typeface="Consolas" panose="020B0609020204030204" pitchFamily="49" charset="0"/>
              </a:rPr>
              <a:t>android.enableJetifier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 = true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55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14-1 GPS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나의 위치 확인하기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결과 화면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ym typeface="Wingdings" panose="05000000000000000000" pitchFamily="2" charset="2"/>
              </a:rPr>
              <a:t>앱을 실행해 보십시오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 실행에서는 권한 요청이 있을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 또 다시 첫 실행 화면의 권한 요청을 보려면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안스의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[Device Manager]</a:t>
            </a:r>
            <a:r>
              <a:rPr lang="ko-KR" altLang="en-US" dirty="0" smtClean="0">
                <a:sym typeface="Wingdings" panose="05000000000000000000" pitchFamily="2" charset="2"/>
              </a:rPr>
              <a:t> 메뉴에서 해당 가상 단말을 </a:t>
            </a:r>
            <a:r>
              <a:rPr lang="en-US" altLang="ko-KR" dirty="0" smtClean="0">
                <a:sym typeface="Wingdings" panose="05000000000000000000" pitchFamily="2" charset="2"/>
              </a:rPr>
              <a:t>"Actions"  "Wipe Data" </a:t>
            </a:r>
            <a:r>
              <a:rPr lang="ko-KR" altLang="en-US" dirty="0" smtClean="0">
                <a:sym typeface="Wingdings" panose="05000000000000000000" pitchFamily="2" charset="2"/>
              </a:rPr>
              <a:t>로 초기화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295" y="2708920"/>
            <a:ext cx="2182190" cy="37854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2708919"/>
            <a:ext cx="2172510" cy="37854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2713740"/>
            <a:ext cx="2186852" cy="380612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258359" y="1926820"/>
            <a:ext cx="472276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b="1" dirty="0">
                <a:sym typeface="Wingdings" panose="05000000000000000000" pitchFamily="2" charset="2"/>
              </a:rPr>
              <a:t>그러면</a:t>
            </a:r>
            <a:r>
              <a:rPr lang="en-US" altLang="ko-KR" b="1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내 위치를 어떻게 확인할 수 있을까요</a:t>
            </a:r>
            <a:r>
              <a:rPr lang="en-US" altLang="ko-KR" b="1" dirty="0">
                <a:sym typeface="Wingdings" panose="05000000000000000000" pitchFamily="2" charset="2"/>
              </a:rPr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05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14-1 GPS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나의 위치 확인하기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결과 화면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ym typeface="Wingdings" panose="05000000000000000000" pitchFamily="2" charset="2"/>
              </a:rPr>
              <a:t>그러면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내 위치를 어떻게 확인할 수 있을까요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"Extended Controls"</a:t>
            </a:r>
            <a:r>
              <a:rPr lang="ko-KR" altLang="en-US" dirty="0" smtClean="0">
                <a:sym typeface="Wingdings" panose="05000000000000000000" pitchFamily="2" charset="2"/>
              </a:rPr>
              <a:t>에서 원하는 위치로 이동하고 </a:t>
            </a:r>
            <a:r>
              <a:rPr lang="en-US" altLang="ko-KR" dirty="0" smtClean="0">
                <a:sym typeface="Wingdings" panose="05000000000000000000" pitchFamily="2" charset="2"/>
              </a:rPr>
              <a:t>[Set Location]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dirty="0" err="1" smtClean="0">
                <a:sym typeface="Wingdings" panose="05000000000000000000" pitchFamily="2" charset="2"/>
              </a:rPr>
              <a:t>탭하여</a:t>
            </a:r>
            <a:r>
              <a:rPr lang="ko-KR" altLang="en-US" dirty="0" smtClean="0">
                <a:sym typeface="Wingdings" panose="05000000000000000000" pitchFamily="2" charset="2"/>
              </a:rPr>
              <a:t> 단말의 위치를 가상적으로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실행하면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내 위치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로 인식합니다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확인해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423033"/>
            <a:ext cx="5158510" cy="40968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67808" y="5877272"/>
            <a:ext cx="1440160" cy="6425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500" y="2261996"/>
            <a:ext cx="2413561" cy="4234534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3032355" y="4581128"/>
            <a:ext cx="414376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52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14-1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나의 위치 확인하기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에뮬레이터 가상 위치 정보 전송하기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에뮬레이터에서는 </a:t>
            </a:r>
            <a:r>
              <a:rPr lang="en-US" altLang="ko-KR" dirty="0" smtClean="0">
                <a:sym typeface="Wingdings" panose="05000000000000000000" pitchFamily="2" charset="2"/>
              </a:rPr>
              <a:t>GPS </a:t>
            </a:r>
            <a:r>
              <a:rPr lang="ko-KR" altLang="en-US" dirty="0" smtClean="0">
                <a:sym typeface="Wingdings" panose="05000000000000000000" pitchFamily="2" charset="2"/>
              </a:rPr>
              <a:t>모</a:t>
            </a:r>
            <a:r>
              <a:rPr lang="ko-KR" altLang="en-US" dirty="0">
                <a:sym typeface="Wingdings" panose="05000000000000000000" pitchFamily="2" charset="2"/>
              </a:rPr>
              <a:t>듈</a:t>
            </a:r>
            <a:r>
              <a:rPr lang="ko-KR" altLang="en-US" dirty="0" smtClean="0">
                <a:sym typeface="Wingdings" panose="05000000000000000000" pitchFamily="2" charset="2"/>
              </a:rPr>
              <a:t>을 사용할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에뮬레이터 오른쪽의 아이콘의 마지막 </a:t>
            </a:r>
            <a:r>
              <a:rPr lang="en-US" altLang="ko-KR" dirty="0" smtClean="0">
                <a:sym typeface="Wingdings" panose="05000000000000000000" pitchFamily="2" charset="2"/>
              </a:rPr>
              <a:t>[…]</a:t>
            </a:r>
            <a:r>
              <a:rPr lang="ko-KR" altLang="en-US" dirty="0" smtClean="0">
                <a:sym typeface="Wingdings" panose="05000000000000000000" pitchFamily="2" charset="2"/>
              </a:rPr>
              <a:t>을 클릭하여 나오는 탭 중에서 </a:t>
            </a:r>
            <a:r>
              <a:rPr lang="en-US" altLang="ko-KR" b="1" dirty="0" smtClean="0">
                <a:sym typeface="Wingdings" panose="05000000000000000000" pitchFamily="2" charset="2"/>
              </a:rPr>
              <a:t>[Location]</a:t>
            </a:r>
            <a:r>
              <a:rPr lang="ko-KR" altLang="en-US" dirty="0" smtClean="0">
                <a:sym typeface="Wingdings" panose="05000000000000000000" pitchFamily="2" charset="2"/>
              </a:rPr>
              <a:t>을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지도에서 위치를 찾아 저장할 수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혹은</a:t>
            </a:r>
            <a:r>
              <a:rPr lang="en-US" altLang="ko-KR" dirty="0" smtClean="0">
                <a:sym typeface="Wingdings" panose="05000000000000000000" pitchFamily="2" charset="2"/>
              </a:rPr>
              <a:t> 'Longitude' (</a:t>
            </a:r>
            <a:r>
              <a:rPr lang="ko-KR" altLang="en-US" dirty="0" smtClean="0">
                <a:sym typeface="Wingdings" panose="05000000000000000000" pitchFamily="2" charset="2"/>
              </a:rPr>
              <a:t>경도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'Latitude' (</a:t>
            </a:r>
            <a:r>
              <a:rPr lang="ko-KR" altLang="en-US" dirty="0" smtClean="0">
                <a:sym typeface="Wingdings" panose="05000000000000000000" pitchFamily="2" charset="2"/>
              </a:rPr>
              <a:t>위도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입력하고</a:t>
            </a:r>
            <a:r>
              <a:rPr lang="en-US" altLang="ko-KR" dirty="0" smtClean="0">
                <a:sym typeface="Wingdings" panose="05000000000000000000" pitchFamily="2" charset="2"/>
              </a:rPr>
              <a:t>, [Set Location]</a:t>
            </a:r>
            <a:r>
              <a:rPr lang="ko-KR" altLang="en-US" dirty="0" smtClean="0">
                <a:sym typeface="Wingdings" panose="05000000000000000000" pitchFamily="2" charset="2"/>
              </a:rPr>
              <a:t>로 리스트에 저장과 동시에 단말기에 전송할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953" y="2133737"/>
            <a:ext cx="5616624" cy="436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6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14-1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나의 위치 확인하기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 6: </a:t>
            </a:r>
            <a:r>
              <a:rPr lang="ko-KR" altLang="en-US" b="1" dirty="0">
                <a:sym typeface="Wingdings" panose="05000000000000000000" pitchFamily="2" charset="2"/>
              </a:rPr>
              <a:t>위치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리스너</a:t>
            </a:r>
            <a:r>
              <a:rPr lang="en-US" altLang="ko-KR" b="1" dirty="0" smtClean="0">
                <a:sym typeface="Wingdings" panose="05000000000000000000" pitchFamily="2" charset="2"/>
              </a:rPr>
              <a:t>(LocationListener)</a:t>
            </a:r>
            <a:r>
              <a:rPr lang="ko-KR" altLang="en-US" b="1" dirty="0" smtClean="0">
                <a:sym typeface="Wingdings" panose="05000000000000000000" pitchFamily="2" charset="2"/>
              </a:rPr>
              <a:t> 구현하기 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위치 </a:t>
            </a:r>
            <a:r>
              <a:rPr lang="ko-KR" altLang="en-US" dirty="0" err="1" smtClean="0">
                <a:sym typeface="Wingdings" panose="05000000000000000000" pitchFamily="2" charset="2"/>
              </a:rPr>
              <a:t>리스너는</a:t>
            </a:r>
            <a:r>
              <a:rPr lang="ko-KR" altLang="en-US" dirty="0" smtClean="0">
                <a:sym typeface="Wingdings" panose="05000000000000000000" pitchFamily="2" charset="2"/>
              </a:rPr>
              <a:t> 위치 관리자에서 전달하는 위치 정보를 받기 위해 정의된 </a:t>
            </a:r>
            <a:r>
              <a:rPr lang="ko-KR" altLang="en-US" b="1" dirty="0" smtClean="0">
                <a:sym typeface="Wingdings" panose="05000000000000000000" pitchFamily="2" charset="2"/>
              </a:rPr>
              <a:t>인터페이스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즉 위 관리자가 위치 정보를 전달할 때 호출되므로 위치 정보를 받아 처리하려면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위치 </a:t>
            </a:r>
            <a:r>
              <a:rPr lang="ko-KR" altLang="en-US" dirty="0" err="1" smtClean="0">
                <a:sym typeface="Wingdings" panose="05000000000000000000" pitchFamily="2" charset="2"/>
              </a:rPr>
              <a:t>리스너의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onLocationChanged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구현해야만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</a:t>
            </a:r>
            <a:r>
              <a:rPr lang="en-US" altLang="ko-KR" dirty="0" smtClean="0">
                <a:sym typeface="Wingdings" panose="05000000000000000000" pitchFamily="2" charset="2"/>
              </a:rPr>
              <a:t>Location Listener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구현하기하기 위해 여러 방법이 있지만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여기서는 </a:t>
            </a:r>
            <a:r>
              <a:rPr lang="ko-KR" altLang="en-US" b="1" dirty="0" smtClean="0">
                <a:sym typeface="Wingdings" panose="05000000000000000000" pitchFamily="2" charset="2"/>
              </a:rPr>
              <a:t>내부 클래스</a:t>
            </a:r>
            <a:r>
              <a:rPr lang="ko-KR" altLang="en-US" dirty="0" smtClean="0">
                <a:sym typeface="Wingdings" panose="05000000000000000000" pitchFamily="2" charset="2"/>
              </a:rPr>
              <a:t>로 정의하여 사용하는 방법으로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왜냐하면 </a:t>
            </a:r>
            <a:r>
              <a:rPr lang="en-US" altLang="ko-KR" dirty="0" err="1" smtClean="0">
                <a:sym typeface="Wingdings" panose="05000000000000000000" pitchFamily="2" charset="2"/>
              </a:rPr>
              <a:t>onLocationChanged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뿐 만 아니라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메소드들도</a:t>
            </a:r>
            <a:r>
              <a:rPr lang="ko-KR" altLang="en-US" dirty="0" smtClean="0">
                <a:sym typeface="Wingdings" panose="05000000000000000000" pitchFamily="2" charset="2"/>
              </a:rPr>
              <a:t> 있기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1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ym typeface="Wingdings" panose="05000000000000000000" pitchFamily="2" charset="2"/>
              </a:rPr>
              <a:t>6(</a:t>
            </a:r>
            <a:r>
              <a:rPr lang="ko-KR" altLang="en-US" b="1" dirty="0" smtClean="0"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ym typeface="Wingdings" panose="05000000000000000000" pitchFamily="2" charset="2"/>
              </a:rPr>
              <a:t>): </a:t>
            </a:r>
            <a:r>
              <a:rPr lang="ko-KR" altLang="en-US" b="1" dirty="0">
                <a:sym typeface="Wingdings" panose="05000000000000000000" pitchFamily="2" charset="2"/>
              </a:rPr>
              <a:t>위치 </a:t>
            </a:r>
            <a:r>
              <a:rPr lang="ko-KR" altLang="en-US" b="1" dirty="0" err="1">
                <a:sym typeface="Wingdings" panose="05000000000000000000" pitchFamily="2" charset="2"/>
              </a:rPr>
              <a:t>리스너</a:t>
            </a:r>
            <a:r>
              <a:rPr lang="en-US" altLang="ko-KR" b="1" dirty="0">
                <a:sym typeface="Wingdings" panose="05000000000000000000" pitchFamily="2" charset="2"/>
              </a:rPr>
              <a:t>(</a:t>
            </a:r>
            <a:r>
              <a:rPr lang="en-US" altLang="ko-KR" b="1" dirty="0" err="1">
                <a:sym typeface="Wingdings" panose="05000000000000000000" pitchFamily="2" charset="2"/>
              </a:rPr>
              <a:t>LocationListener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  <a:r>
              <a:rPr lang="ko-KR" altLang="en-US" b="1" dirty="0">
                <a:sym typeface="Wingdings" panose="05000000000000000000" pitchFamily="2" charset="2"/>
              </a:rPr>
              <a:t> 구현하기 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/>
              <a:t>위치 </a:t>
            </a:r>
            <a:r>
              <a:rPr lang="ko-KR" altLang="en-US" dirty="0" err="1"/>
              <a:t>리스너에는</a:t>
            </a:r>
            <a:r>
              <a:rPr lang="ko-KR" altLang="en-US" dirty="0"/>
              <a:t> 위치 제공자의 상태를 확인하는 </a:t>
            </a:r>
            <a:r>
              <a:rPr lang="ko-KR" altLang="en-US" dirty="0" err="1"/>
              <a:t>메소드와</a:t>
            </a:r>
            <a:r>
              <a:rPr lang="ko-KR" altLang="en-US" dirty="0"/>
              <a:t> 함께 위치 정보를 전달할 때 호출되는 </a:t>
            </a:r>
            <a:r>
              <a:rPr lang="en-US" altLang="ko-KR" dirty="0" err="1"/>
              <a:t>onLocationChanged</a:t>
            </a:r>
            <a:r>
              <a:rPr lang="en-US" altLang="ko-KR" dirty="0"/>
              <a:t>() </a:t>
            </a:r>
            <a:r>
              <a:rPr lang="ko-KR" altLang="en-US" dirty="0" err="1"/>
              <a:t>메소드가</a:t>
            </a:r>
            <a:r>
              <a:rPr lang="ko-KR" altLang="en-US" dirty="0"/>
              <a:t> 함께 정의되어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대부분의 경우에는 이 </a:t>
            </a:r>
            <a:r>
              <a:rPr lang="ko-KR" altLang="en-US" dirty="0" err="1"/>
              <a:t>메소드만을</a:t>
            </a:r>
            <a:r>
              <a:rPr lang="ko-KR" altLang="en-US" dirty="0"/>
              <a:t> 구현하는 것으로 충분하지만</a:t>
            </a:r>
            <a:r>
              <a:rPr lang="en-US" altLang="ko-KR" dirty="0"/>
              <a:t>, </a:t>
            </a:r>
            <a:r>
              <a:rPr lang="ko-KR" altLang="en-US" dirty="0"/>
              <a:t>이 코드에서는 위치 좌표를 확인한 후 화면에 있는 텍스트 뷰에 표시하고 있습니다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14-1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나의 위치 확인하기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코딩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453100" y="3184162"/>
            <a:ext cx="11248112" cy="331236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class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GPSListener 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implements LocationListener 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{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</a:b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@Override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public void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onLocationChanged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(Location location)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</a:t>
            </a:r>
            <a:r>
              <a:rPr lang="en-US" altLang="ko-KR" sz="1600" dirty="0" err="1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showCurrentLocation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(location.getLatitude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location.getLongitude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());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}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</a:b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@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Override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public void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onProviderDisabled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(String provider) { 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@Override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public void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onProviderEnabled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(String provider) { 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}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}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}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// end of class MainActivity</a:t>
            </a:r>
            <a:endParaRPr lang="ko-KR" altLang="ko-KR" sz="1600" dirty="0">
              <a:solidFill>
                <a:srgbClr val="00000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0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14-1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나의 위치 확인하기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 7: </a:t>
            </a:r>
            <a:r>
              <a:rPr lang="ko-KR" altLang="en-US" b="1" dirty="0">
                <a:sym typeface="Wingdings" panose="05000000000000000000" pitchFamily="2" charset="2"/>
              </a:rPr>
              <a:t>위치 </a:t>
            </a:r>
            <a:r>
              <a:rPr lang="ko-KR" altLang="en-US" b="1" dirty="0" smtClean="0">
                <a:sym typeface="Wingdings" panose="05000000000000000000" pitchFamily="2" charset="2"/>
              </a:rPr>
              <a:t>정보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엡데이트</a:t>
            </a:r>
            <a:r>
              <a:rPr lang="ko-KR" altLang="en-US" b="1" dirty="0" smtClean="0">
                <a:sym typeface="Wingdings" panose="05000000000000000000" pitchFamily="2" charset="2"/>
              </a:rPr>
              <a:t> 요청하기 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위치 </a:t>
            </a:r>
            <a:r>
              <a:rPr lang="ko-KR" altLang="en-US" dirty="0" smtClean="0">
                <a:sym typeface="Wingdings" panose="05000000000000000000" pitchFamily="2" charset="2"/>
              </a:rPr>
              <a:t>관리자는 일정한 시간 간격으로 위치 정보를 확인하거나 일정 거리 이상을 이동했을 때 위치 정보를 전달하는 기능을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위치 관리자에게 현재 위치를 알려달라고 요청하기 위해서는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requestLcationUpdates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호출해야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파라미터로는 최소 시간과 최소 거리 그리고 위치 </a:t>
            </a:r>
            <a:r>
              <a:rPr lang="ko-KR" altLang="en-US" dirty="0" err="1" smtClean="0">
                <a:sym typeface="Wingdings" panose="05000000000000000000" pitchFamily="2" charset="2"/>
              </a:rPr>
              <a:t>리스너</a:t>
            </a:r>
            <a:r>
              <a:rPr lang="ko-KR" altLang="en-US" dirty="0" smtClean="0">
                <a:sym typeface="Wingdings" panose="05000000000000000000" pitchFamily="2" charset="2"/>
              </a:rPr>
              <a:t> 객체가 전달되어야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smtClean="0">
                <a:sym typeface="Wingdings" panose="05000000000000000000" pitchFamily="2" charset="2"/>
              </a:rPr>
              <a:t>단계에서 작성한 </a:t>
            </a:r>
            <a:r>
              <a:rPr lang="en-US" altLang="ko-KR" dirty="0" smtClean="0">
                <a:sym typeface="Wingdings" panose="05000000000000000000" pitchFamily="2" charset="2"/>
              </a:rPr>
              <a:t>startLocationService()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2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 Location based services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내가 있는 위치를 </a:t>
            </a:r>
            <a:r>
              <a:rPr lang="en-US" altLang="ko-KR" dirty="0" smtClean="0">
                <a:sym typeface="Wingdings" panose="05000000000000000000" pitchFamily="2" charset="2"/>
              </a:rPr>
              <a:t>GPS </a:t>
            </a:r>
            <a:r>
              <a:rPr lang="ko-KR" altLang="en-US" dirty="0" smtClean="0">
                <a:sym typeface="Wingdings" panose="05000000000000000000" pitchFamily="2" charset="2"/>
              </a:rPr>
              <a:t>로 확인하려면 어떻게 하나요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GPS</a:t>
            </a:r>
            <a:r>
              <a:rPr lang="ko-KR" altLang="en-US" dirty="0" smtClean="0">
                <a:sym typeface="Wingdings" panose="05000000000000000000" pitchFamily="2" charset="2"/>
              </a:rPr>
              <a:t>를 이용해 나의 위치 확인하기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그래픽 그리기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내 위치를 지도에 보여주고 아이콘으로 표시하고 싶어요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현재 위치의 지도 보여주기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지도에 아이콘 추가하기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Step7(</a:t>
            </a:r>
            <a:r>
              <a:rPr lang="ko-KR" altLang="en-US" b="1" dirty="0" smtClean="0"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ym typeface="Wingdings" panose="05000000000000000000" pitchFamily="2" charset="2"/>
              </a:rPr>
              <a:t>): </a:t>
            </a:r>
            <a:r>
              <a:rPr lang="ko-KR" altLang="en-US" b="1" dirty="0">
                <a:sym typeface="Wingdings" panose="05000000000000000000" pitchFamily="2" charset="2"/>
              </a:rPr>
              <a:t>위치 정보 </a:t>
            </a:r>
            <a:r>
              <a:rPr lang="ko-KR" altLang="en-US" b="1" dirty="0" err="1">
                <a:sym typeface="Wingdings" panose="05000000000000000000" pitchFamily="2" charset="2"/>
              </a:rPr>
              <a:t>엡데이트</a:t>
            </a:r>
            <a:r>
              <a:rPr lang="ko-KR" altLang="en-US" b="1" dirty="0">
                <a:sym typeface="Wingdings" panose="05000000000000000000" pitchFamily="2" charset="2"/>
              </a:rPr>
              <a:t> 요청하기 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en-US" altLang="ko-KR" dirty="0" err="1" smtClean="0"/>
              <a:t>startLocationService</a:t>
            </a:r>
            <a:r>
              <a:rPr lang="en-US" altLang="ko-KR" dirty="0"/>
              <a:t>() </a:t>
            </a:r>
            <a:r>
              <a:rPr lang="ko-KR" altLang="en-US" dirty="0" err="1"/>
              <a:t>메소는</a:t>
            </a:r>
            <a:r>
              <a:rPr lang="ko-KR" altLang="en-US" dirty="0"/>
              <a:t> 위치 정보 수신을 시작하기 위해 만든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안에서 </a:t>
            </a:r>
            <a:r>
              <a:rPr lang="en-US" altLang="ko-KR" dirty="0" err="1"/>
              <a:t>requestLocationUpates</a:t>
            </a:r>
            <a:r>
              <a:rPr lang="en-US" altLang="ko-KR" dirty="0"/>
              <a:t>() </a:t>
            </a:r>
            <a:r>
              <a:rPr lang="ko-KR" altLang="en-US" dirty="0" err="1"/>
              <a:t>메소드가</a:t>
            </a:r>
            <a:r>
              <a:rPr lang="ko-KR" altLang="en-US" dirty="0"/>
              <a:t> 호출되는 것을 볼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최소 시간으로는 </a:t>
            </a:r>
            <a:r>
              <a:rPr lang="en-US" altLang="ko-KR" dirty="0"/>
              <a:t>10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최소 거리는 </a:t>
            </a:r>
            <a:r>
              <a:rPr lang="en-US" altLang="ko-KR" dirty="0"/>
              <a:t>0</a:t>
            </a:r>
            <a:r>
              <a:rPr lang="ko-KR" altLang="en-US" dirty="0"/>
              <a:t>으로 하여 </a:t>
            </a:r>
            <a:r>
              <a:rPr lang="en-US" altLang="ko-KR" dirty="0"/>
              <a:t>10</a:t>
            </a:r>
            <a:r>
              <a:rPr lang="ko-KR" altLang="en-US" dirty="0"/>
              <a:t>초마다 위치 정보를 전달 받게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14-1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나의 위치 확인하기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코딩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453100" y="2392074"/>
            <a:ext cx="11248112" cy="41044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public void startLocationService()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...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...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    </a:t>
            </a:r>
            <a:r>
              <a:rPr lang="en-US" altLang="ko-KR" sz="1600" dirty="0" err="1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showCurrentLocation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(location.getLatitude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location.getLongitude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());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GPSListener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gpsListener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= new GPSListener();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long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minTime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= 10000;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float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minDistance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= 0;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manager.requestLocationUpdates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LocationManager.GPS_PROVIDER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,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    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minTime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minDistance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gpsListener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</a:t>
            </a:r>
            <a:r>
              <a:rPr lang="en-US" altLang="ko-KR" sz="1600" dirty="0" err="1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Log.d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("HuStar,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" --- my location update requested ---"); </a:t>
            </a:r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</a:b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} catch(SecurityException e) 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... 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199456" y="3933056"/>
            <a:ext cx="530332" cy="1644259"/>
          </a:xfrm>
          <a:prstGeom prst="roundRect">
            <a:avLst/>
          </a:prstGeom>
          <a:solidFill>
            <a:srgbClr val="FFFF00">
              <a:alpha val="10000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94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14-1 GPS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나의 위치 확인하기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다시 실행한 결과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ym typeface="Wingdings" panose="05000000000000000000" pitchFamily="2" charset="2"/>
              </a:rPr>
              <a:t>위치를 이동한 후에</a:t>
            </a:r>
            <a:r>
              <a:rPr lang="en-US" altLang="ko-KR" b="1" dirty="0" smtClean="0">
                <a:sym typeface="Wingdings" panose="05000000000000000000" pitchFamily="2" charset="2"/>
              </a:rPr>
              <a:t>, Logcat</a:t>
            </a:r>
            <a:r>
              <a:rPr lang="ko-KR" altLang="en-US" b="1" dirty="0" smtClean="0">
                <a:sym typeface="Wingdings" panose="05000000000000000000" pitchFamily="2" charset="2"/>
              </a:rPr>
              <a:t>으로 </a:t>
            </a:r>
            <a:r>
              <a:rPr lang="en-US" altLang="ko-KR" b="1" dirty="0">
                <a:sym typeface="Wingdings" panose="05000000000000000000" pitchFamily="2" charset="2"/>
              </a:rPr>
              <a:t>"--- my location update requested </a:t>
            </a:r>
            <a:r>
              <a:rPr lang="en-US" altLang="ko-KR" b="1" dirty="0" smtClean="0">
                <a:sym typeface="Wingdings" panose="05000000000000000000" pitchFamily="2" charset="2"/>
              </a:rPr>
              <a:t>---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출력을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423033"/>
            <a:ext cx="5158510" cy="40968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67808" y="5877272"/>
            <a:ext cx="1440160" cy="6425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500" y="2261996"/>
            <a:ext cx="2413561" cy="4234534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3032355" y="4581128"/>
            <a:ext cx="414376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24" y="1474304"/>
            <a:ext cx="10393225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위치의 지도 보여주기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현재 위치를 좌표 값만으로 확인하는 앱은 누구도 사용하지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그렇다면 위치와 함께 지도는 어떻게 보여주는 것일까요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안드로이드에서는 앱 화면 안에서 지도를 넣을 수 있도록 맵프래그먼트</a:t>
            </a:r>
            <a:r>
              <a:rPr lang="en-US" altLang="ko-KR" dirty="0" smtClean="0">
                <a:sym typeface="Wingdings" panose="05000000000000000000" pitchFamily="2" charset="2"/>
              </a:rPr>
              <a:t>(MapFragment)</a:t>
            </a:r>
            <a:r>
              <a:rPr lang="ko-KR" altLang="en-US" dirty="0" smtClean="0">
                <a:sym typeface="Wingdings" panose="05000000000000000000" pitchFamily="2" charset="2"/>
              </a:rPr>
              <a:t>가 제공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맵프래그먼트는 구글맵 서비스 기능을 사용할 수 있도록 추가된 </a:t>
            </a:r>
            <a:r>
              <a:rPr lang="en-US" altLang="ko-KR" dirty="0" smtClean="0">
                <a:sym typeface="Wingdings" panose="05000000000000000000" pitchFamily="2" charset="2"/>
              </a:rPr>
              <a:t>Google Play Service </a:t>
            </a:r>
            <a:r>
              <a:rPr lang="ko-KR" altLang="en-US" dirty="0" smtClean="0">
                <a:sym typeface="Wingdings" panose="05000000000000000000" pitchFamily="2" charset="2"/>
              </a:rPr>
              <a:t>모듈을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다음은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 맵프래그먼트를 추가해서 지도를 보여줄 때 필요한 과정입니다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꼭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Google Play Service </a:t>
            </a:r>
            <a:r>
              <a:rPr lang="ko-KR" altLang="en-US" dirty="0" smtClean="0">
                <a:sym typeface="Wingdings" panose="05000000000000000000" pitchFamily="2" charset="2"/>
              </a:rPr>
              <a:t>라이브러리 사용 설정하기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구글맵 서비스는 </a:t>
            </a:r>
            <a:r>
              <a:rPr lang="en-US" altLang="ko-KR" dirty="0" smtClean="0">
                <a:sym typeface="Wingdings" panose="05000000000000000000" pitchFamily="2" charset="2"/>
              </a:rPr>
              <a:t>v2</a:t>
            </a:r>
            <a:r>
              <a:rPr lang="ko-KR" altLang="en-US" dirty="0" smtClean="0">
                <a:sym typeface="Wingdings" panose="05000000000000000000" pitchFamily="2" charset="2"/>
              </a:rPr>
              <a:t>라는 </a:t>
            </a:r>
            <a:r>
              <a:rPr lang="en-US" altLang="ko-KR" dirty="0" smtClean="0">
                <a:sym typeface="Wingdings" panose="05000000000000000000" pitchFamily="2" charset="2"/>
              </a:rPr>
              <a:t>Play Service </a:t>
            </a:r>
            <a:r>
              <a:rPr lang="ko-KR" altLang="en-US" dirty="0" smtClean="0">
                <a:sym typeface="Wingdings" panose="05000000000000000000" pitchFamily="2" charset="2"/>
              </a:rPr>
              <a:t>라이브러리를 사용하기 때문에 미리 추가 설치해야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맵프래그먼트</a:t>
            </a:r>
            <a:r>
              <a:rPr lang="ko-KR" altLang="en-US" dirty="0" smtClean="0">
                <a:sym typeface="Wingdings" panose="05000000000000000000" pitchFamily="2" charset="2"/>
              </a:rPr>
              <a:t> 추가하기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앱 화면에 지도를 넣으려면</a:t>
            </a:r>
            <a:r>
              <a:rPr lang="en-US" altLang="ko-KR" dirty="0" smtClean="0">
                <a:sym typeface="Wingdings" panose="05000000000000000000" pitchFamily="2" charset="2"/>
              </a:rPr>
              <a:t>, 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 맵프래그먼트를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소스 코드에서 내 위치로 지도 이동시키기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지도를 띄울 내 위치가 보여야 하므로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지도를 내 위치로 이동시키는 기능</a:t>
            </a:r>
            <a:r>
              <a:rPr lang="ko-KR" altLang="en-US" dirty="0" smtClean="0">
                <a:sym typeface="Wingdings" panose="05000000000000000000" pitchFamily="2" charset="2"/>
              </a:rPr>
              <a:t>을 추가해야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err="1" smtClean="0">
                <a:sym typeface="Wingdings" panose="05000000000000000000" pitchFamily="2" charset="2"/>
              </a:rPr>
              <a:t>매니페스트에</a:t>
            </a:r>
            <a:r>
              <a:rPr lang="ko-KR" altLang="en-US" dirty="0" smtClean="0">
                <a:sym typeface="Wingdings" panose="05000000000000000000" pitchFamily="2" charset="2"/>
              </a:rPr>
              <a:t> 설정 추가하기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지도를 사용하려면 권한</a:t>
            </a:r>
            <a:r>
              <a:rPr lang="ko-KR" altLang="en-US" dirty="0" smtClean="0">
                <a:sym typeface="Wingdings" panose="05000000000000000000" pitchFamily="2" charset="2"/>
              </a:rPr>
              <a:t>과 다른 여러 설정 정보가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 지도 </a:t>
            </a:r>
            <a:r>
              <a:rPr lang="en-US" altLang="ko-KR" dirty="0" smtClean="0">
                <a:sym typeface="Wingdings" panose="05000000000000000000" pitchFamily="2" charset="2"/>
              </a:rPr>
              <a:t>API </a:t>
            </a:r>
            <a:r>
              <a:rPr lang="ko-KR" altLang="en-US" dirty="0" smtClean="0">
                <a:sym typeface="Wingdings" panose="05000000000000000000" pitchFamily="2" charset="2"/>
              </a:rPr>
              <a:t>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구글맵 서비스를 사용하려면 구글 콘솔에서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지도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API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키를 발급 </a:t>
            </a:r>
            <a:r>
              <a:rPr lang="ko-KR" altLang="en-US" dirty="0" smtClean="0">
                <a:sym typeface="Wingdings" panose="05000000000000000000" pitchFamily="2" charset="2"/>
              </a:rPr>
              <a:t>받아 앱의 </a:t>
            </a:r>
            <a:r>
              <a:rPr lang="en-US" altLang="ko-KR" dirty="0" smtClean="0">
                <a:sym typeface="Wingdings" panose="05000000000000000000" pitchFamily="2" charset="2"/>
              </a:rPr>
              <a:t>Manifest</a:t>
            </a:r>
            <a:r>
              <a:rPr lang="ko-KR" altLang="en-US" dirty="0" smtClean="0">
                <a:sym typeface="Wingdings" panose="05000000000000000000" pitchFamily="2" charset="2"/>
              </a:rPr>
              <a:t> 파일에 넣어 주어야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4572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14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위치의 지도 보여주기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Google Play Services </a:t>
            </a:r>
            <a:r>
              <a:rPr lang="ko-KR" altLang="en-US" b="1" dirty="0" smtClean="0">
                <a:sym typeface="Wingdings" panose="05000000000000000000" pitchFamily="2" charset="2"/>
              </a:rPr>
              <a:t>라이브러리 사용하기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안스 화면의 상단 오른쪽에 있는 아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ko-KR" altLang="en-US" dirty="0" smtClean="0">
                <a:sym typeface="Wingdings" panose="05000000000000000000" pitchFamily="2" charset="2"/>
              </a:rPr>
              <a:t>콘 중에 </a:t>
            </a:r>
            <a:r>
              <a:rPr lang="en-US" altLang="ko-KR" dirty="0" smtClean="0">
                <a:sym typeface="Wingdings" panose="05000000000000000000" pitchFamily="2" charset="2"/>
              </a:rPr>
              <a:t>[SDK Manager] </a:t>
            </a:r>
            <a:r>
              <a:rPr lang="ko-KR" altLang="en-US" dirty="0" smtClean="0">
                <a:sym typeface="Wingdings" panose="05000000000000000000" pitchFamily="2" charset="2"/>
              </a:rPr>
              <a:t>아이콘으로 클릭합니다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메뉴에서 </a:t>
            </a:r>
            <a:r>
              <a:rPr lang="en-US" altLang="ko-KR" dirty="0" smtClean="0">
                <a:sym typeface="Wingdings" panose="05000000000000000000" pitchFamily="2" charset="2"/>
              </a:rPr>
              <a:t>[Appearance &amp; </a:t>
            </a:r>
            <a:r>
              <a:rPr lang="en-US" altLang="ko-KR" dirty="0">
                <a:sym typeface="Wingdings" panose="05000000000000000000" pitchFamily="2" charset="2"/>
              </a:rPr>
              <a:t>Behavior</a:t>
            </a:r>
            <a:r>
              <a:rPr lang="en-US" altLang="ko-KR" dirty="0" smtClean="0">
                <a:sym typeface="Wingdings" panose="05000000000000000000" pitchFamily="2" charset="2"/>
              </a:rPr>
              <a:t>] System Settings  Android SDK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오른쪽 창에서 </a:t>
            </a:r>
            <a:r>
              <a:rPr lang="en-US" altLang="ko-KR" dirty="0" smtClean="0">
                <a:sym typeface="Wingdings" panose="05000000000000000000" pitchFamily="2" charset="2"/>
              </a:rPr>
              <a:t>[SDK Tools]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'Google Play services</a:t>
            </a:r>
            <a:r>
              <a:rPr lang="en-US" altLang="ko-KR" b="1" dirty="0" smtClean="0">
                <a:sym typeface="Wingdings" panose="05000000000000000000" pitchFamily="2" charset="2"/>
              </a:rPr>
              <a:t>' </a:t>
            </a:r>
            <a:r>
              <a:rPr lang="ko-KR" altLang="en-US" b="1" dirty="0" smtClean="0">
                <a:sym typeface="Wingdings" panose="05000000000000000000" pitchFamily="2" charset="2"/>
              </a:rPr>
              <a:t>모듈이 설치 되어 있는지 확인하고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그렇지 않으면 모듈을 선택하고 </a:t>
            </a:r>
            <a:r>
              <a:rPr lang="en-US" altLang="ko-KR" dirty="0" smtClean="0">
                <a:sym typeface="Wingdings" panose="05000000000000000000" pitchFamily="2" charset="2"/>
              </a:rPr>
              <a:t>[Apply] </a:t>
            </a:r>
            <a:r>
              <a:rPr lang="ko-KR" altLang="en-US" dirty="0" smtClean="0">
                <a:sym typeface="Wingdings" panose="05000000000000000000" pitchFamily="2" charset="2"/>
              </a:rPr>
              <a:t>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설치 과정이 끝나면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5" y="2348880"/>
            <a:ext cx="6552728" cy="1851129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3431704" y="2708920"/>
            <a:ext cx="288032" cy="36004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08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위치의 지도 보여주기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위치의 지도 보여주기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새 프로젝트 만들기와 라이브러리 추가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Hu141Location</a:t>
            </a:r>
            <a:r>
              <a:rPr lang="ko-KR" altLang="en-US" dirty="0" smtClean="0">
                <a:sym typeface="Wingdings" panose="05000000000000000000" pitchFamily="2" charset="2"/>
              </a:rPr>
              <a:t> 프로젝트 폴더를 복사하여  </a:t>
            </a:r>
            <a:r>
              <a:rPr lang="en-US" altLang="ko-KR" b="1" dirty="0" smtClean="0">
                <a:sym typeface="Wingdings" panose="05000000000000000000" pitchFamily="2" charset="2"/>
              </a:rPr>
              <a:t>Hu142Map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안스를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종료하고 </a:t>
            </a:r>
            <a:r>
              <a:rPr lang="ko-KR" altLang="en-US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재시작합니다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. </a:t>
            </a:r>
            <a:r>
              <a:rPr lang="ko-KR" altLang="en-US" dirty="0" err="1">
                <a:sym typeface="Wingdings" panose="05000000000000000000" pitchFamily="2" charset="2"/>
              </a:rPr>
              <a:t>안스에서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Hu142Map </a:t>
            </a:r>
            <a:r>
              <a:rPr lang="ko-KR" altLang="en-US" dirty="0">
                <a:sym typeface="Wingdings" panose="05000000000000000000" pitchFamily="2" charset="2"/>
              </a:rPr>
              <a:t>프로젝트를 </a:t>
            </a:r>
            <a:r>
              <a:rPr lang="ko-KR" altLang="en-US" dirty="0" smtClean="0">
                <a:sym typeface="Wingdings" panose="05000000000000000000" pitchFamily="2" charset="2"/>
              </a:rPr>
              <a:t>시작하고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패키지 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dirty="0" err="1" smtClean="0">
                <a:sym typeface="Wingdings" panose="05000000000000000000" pitchFamily="2" charset="2"/>
              </a:rPr>
              <a:t>org.joy.map</a:t>
            </a:r>
            <a:r>
              <a:rPr lang="ko-KR" altLang="en-US" dirty="0" smtClean="0">
                <a:sym typeface="Wingdings" panose="05000000000000000000" pitchFamily="2" charset="2"/>
              </a:rPr>
              <a:t>으로 유지하므로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strings.xml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과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settings.gradle</a:t>
            </a:r>
            <a:r>
              <a:rPr lang="ko-KR" altLang="en-US" dirty="0" smtClean="0">
                <a:sym typeface="Wingdings" panose="05000000000000000000" pitchFamily="2" charset="2"/>
              </a:rPr>
              <a:t>에서 프로젝트 이름만 변경하면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 만든 프로젝트에 </a:t>
            </a:r>
            <a:r>
              <a:rPr lang="en-US" altLang="ko-KR" dirty="0" smtClean="0">
                <a:sym typeface="Wingdings" panose="05000000000000000000" pitchFamily="2" charset="2"/>
              </a:rPr>
              <a:t>'Google Play services' </a:t>
            </a:r>
            <a:r>
              <a:rPr lang="ko-KR" altLang="en-US" dirty="0" smtClean="0">
                <a:sym typeface="Wingdings" panose="05000000000000000000" pitchFamily="2" charset="2"/>
              </a:rPr>
              <a:t>라이브러리를 추가해야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안스</a:t>
            </a:r>
            <a:r>
              <a:rPr lang="ko-KR" altLang="en-US" dirty="0" smtClean="0">
                <a:sym typeface="Wingdings" panose="05000000000000000000" pitchFamily="2" charset="2"/>
              </a:rPr>
              <a:t> 상단 메뉴에서 </a:t>
            </a:r>
            <a:r>
              <a:rPr lang="en-US" altLang="ko-KR" dirty="0" smtClean="0">
                <a:sym typeface="Wingdings" panose="05000000000000000000" pitchFamily="2" charset="2"/>
              </a:rPr>
              <a:t>[File  Project Structure]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대화 상자가 나오면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왼쪽 항목에서 </a:t>
            </a:r>
            <a:r>
              <a:rPr lang="en-US" altLang="ko-KR" dirty="0" smtClean="0">
                <a:sym typeface="Wingdings" panose="05000000000000000000" pitchFamily="2" charset="2"/>
              </a:rPr>
              <a:t>[Dependencies] 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[app]</a:t>
            </a:r>
            <a:r>
              <a:rPr lang="ko-KR" altLang="en-US" dirty="0" smtClean="0">
                <a:sym typeface="Wingdings" panose="05000000000000000000" pitchFamily="2" charset="2"/>
              </a:rPr>
              <a:t>을 각각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선택한 항목들에 대한 내용이 오른쪽 창에 뜨게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 창의 </a:t>
            </a:r>
            <a:r>
              <a:rPr lang="ko-KR" altLang="en-US" b="1" dirty="0" smtClean="0">
                <a:sym typeface="Wingdings" panose="05000000000000000000" pitchFamily="2" charset="2"/>
              </a:rPr>
              <a:t>윗부분에 </a:t>
            </a:r>
            <a:r>
              <a:rPr lang="en-US" altLang="ko-KR" b="1" dirty="0" smtClean="0">
                <a:sym typeface="Wingdings" panose="05000000000000000000" pitchFamily="2" charset="2"/>
              </a:rPr>
              <a:t>[+] </a:t>
            </a:r>
            <a:r>
              <a:rPr lang="ko-KR" altLang="en-US" b="1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 smtClean="0">
                <a:sym typeface="Wingdings" panose="05000000000000000000" pitchFamily="2" charset="2"/>
              </a:rPr>
              <a:t>누르면 팝업 메뉴가 나오고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중에서 </a:t>
            </a:r>
            <a:r>
              <a:rPr lang="en-US" altLang="ko-KR" b="1" dirty="0" smtClean="0">
                <a:sym typeface="Wingdings" panose="05000000000000000000" pitchFamily="2" charset="2"/>
              </a:rPr>
              <a:t>'Library dependency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팝업 상자에서 </a:t>
            </a:r>
            <a:r>
              <a:rPr lang="ko-KR" altLang="en-US" b="1" dirty="0" err="1" smtClean="0">
                <a:sym typeface="Wingdings" panose="05000000000000000000" pitchFamily="2" charset="2"/>
              </a:rPr>
              <a:t>검색창을</a:t>
            </a:r>
            <a:r>
              <a:rPr lang="ko-KR" altLang="en-US" b="1" dirty="0" smtClean="0">
                <a:sym typeface="Wingdings" panose="05000000000000000000" pitchFamily="2" charset="2"/>
              </a:rPr>
              <a:t> 이용하여 </a:t>
            </a:r>
            <a:r>
              <a:rPr lang="ko-KR" altLang="en-US" dirty="0" smtClean="0">
                <a:sym typeface="Wingdings" panose="05000000000000000000" pitchFamily="2" charset="2"/>
              </a:rPr>
              <a:t>다음을 검색합니다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sz="1800" b="1" dirty="0" smtClean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play-services-maps</a:t>
            </a:r>
            <a:endParaRPr lang="en-US" altLang="ko-KR" sz="1800" b="1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위 항목을 찾으면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선택한 후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Google Play Services </a:t>
            </a:r>
            <a:r>
              <a:rPr lang="ko-KR" altLang="en-US" dirty="0" smtClean="0">
                <a:sym typeface="Wingdings" panose="05000000000000000000" pitchFamily="2" charset="2"/>
              </a:rPr>
              <a:t>라이브러</a:t>
            </a:r>
            <a:r>
              <a:rPr lang="ko-KR" altLang="en-US" dirty="0">
                <a:sym typeface="Wingdings" panose="05000000000000000000" pitchFamily="2" charset="2"/>
              </a:rPr>
              <a:t>리</a:t>
            </a:r>
            <a:r>
              <a:rPr lang="ko-KR" altLang="en-US" dirty="0" smtClean="0">
                <a:sym typeface="Wingdings" panose="05000000000000000000" pitchFamily="2" charset="2"/>
              </a:rPr>
              <a:t>를 사용할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어려움이 있다면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페이지를 참고하십시오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20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위치의 지도 보여주기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새 프로젝트 만들기와 라이브러리 추가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1400205"/>
            <a:ext cx="8283430" cy="509632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783632" y="1700808"/>
            <a:ext cx="432048" cy="43204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51584" y="3356992"/>
            <a:ext cx="1440160" cy="309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08168" y="3356992"/>
            <a:ext cx="1440160" cy="309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351584" y="2541534"/>
            <a:ext cx="1440160" cy="309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6" idx="6"/>
            <a:endCxn id="9" idx="3"/>
          </p:cNvCxnSpPr>
          <p:nvPr/>
        </p:nvCxnSpPr>
        <p:spPr>
          <a:xfrm>
            <a:off x="3215680" y="1916832"/>
            <a:ext cx="576064" cy="779517"/>
          </a:xfrm>
          <a:prstGeom prst="curvedConnector3">
            <a:avLst>
              <a:gd name="adj1" fmla="val 139683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351584" y="3992492"/>
            <a:ext cx="1440160" cy="309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732189" y="6160297"/>
            <a:ext cx="1440160" cy="3096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구부러진 연결선 16"/>
          <p:cNvCxnSpPr>
            <a:stCxn id="9" idx="3"/>
            <a:endCxn id="7" idx="3"/>
          </p:cNvCxnSpPr>
          <p:nvPr/>
        </p:nvCxnSpPr>
        <p:spPr>
          <a:xfrm>
            <a:off x="3791744" y="2696349"/>
            <a:ext cx="12700" cy="815458"/>
          </a:xfrm>
          <a:prstGeom prst="curvedConnector3">
            <a:avLst>
              <a:gd name="adj1" fmla="val 180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구부러진 연결선 18"/>
          <p:cNvCxnSpPr>
            <a:stCxn id="7" idx="0"/>
            <a:endCxn id="8" idx="0"/>
          </p:cNvCxnSpPr>
          <p:nvPr/>
        </p:nvCxnSpPr>
        <p:spPr>
          <a:xfrm rot="5400000" flipH="1" flipV="1">
            <a:off x="5699956" y="728700"/>
            <a:ext cx="12700" cy="5256584"/>
          </a:xfrm>
          <a:prstGeom prst="curvedConnector3">
            <a:avLst>
              <a:gd name="adj1" fmla="val 180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8" idx="1"/>
            <a:endCxn id="14" idx="0"/>
          </p:cNvCxnSpPr>
          <p:nvPr/>
        </p:nvCxnSpPr>
        <p:spPr>
          <a:xfrm rot="10800000" flipV="1">
            <a:off x="3071664" y="3511806"/>
            <a:ext cx="4536504" cy="480685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07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위치의 지도 보여주기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2: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만들기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activity_main.xml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다음 차례는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>
                <a:sym typeface="Wingdings" panose="05000000000000000000" pitchFamily="2" charset="2"/>
              </a:rPr>
              <a:t>레이아웃을 만드는 </a:t>
            </a:r>
            <a:r>
              <a:rPr lang="ko-KR" altLang="en-US" dirty="0" smtClean="0">
                <a:sym typeface="Wingdings" panose="05000000000000000000" pitchFamily="2" charset="2"/>
              </a:rPr>
              <a:t>것이며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지도를 보여주기 위한 프래그먼트를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자세한 것은 다음 페이지를 참고하십시오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988840"/>
            <a:ext cx="9968716" cy="39604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652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위치의 지도 보여주기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Step 2: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만들기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activity_main.xml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변경하고 </a:t>
            </a:r>
            <a:r>
              <a:rPr lang="en-US" altLang="ko-KR" dirty="0" smtClean="0">
                <a:sym typeface="Wingdings" panose="05000000000000000000" pitchFamily="2" charset="2"/>
              </a:rPr>
              <a:t>orientation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기존의 </a:t>
            </a:r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삭제하고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기존의 버튼 텍스트를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내 위치 지도 보기</a:t>
            </a:r>
            <a:r>
              <a:rPr lang="en-US" altLang="ko-KR" dirty="0" smtClean="0">
                <a:sym typeface="Wingdings" panose="05000000000000000000" pitchFamily="2" charset="2"/>
              </a:rPr>
              <a:t>' 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 smtClean="0">
                <a:sym typeface="Wingdings" panose="05000000000000000000" pitchFamily="2" charset="2"/>
              </a:rPr>
              <a:t>, layout_width=match_parent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Constraint</a:t>
            </a:r>
            <a:r>
              <a:rPr lang="ko-KR" altLang="en-US" dirty="0" smtClean="0">
                <a:sym typeface="Wingdings" panose="05000000000000000000" pitchFamily="2" charset="2"/>
              </a:rPr>
              <a:t>관련 것들은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지도를 </a:t>
            </a:r>
            <a:r>
              <a:rPr lang="ko-KR" altLang="en-US" dirty="0">
                <a:sym typeface="Wingdings" panose="05000000000000000000" pitchFamily="2" charset="2"/>
              </a:rPr>
              <a:t>보여주기 위한 프래그먼트를 </a:t>
            </a:r>
            <a:r>
              <a:rPr lang="ko-KR" altLang="en-US" dirty="0" smtClean="0">
                <a:sym typeface="Wingdings" panose="05000000000000000000" pitchFamily="2" charset="2"/>
              </a:rPr>
              <a:t>추가하는데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프래그먼트는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탭에서 아래와 같이 직접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프래그먼트에서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할당받은</a:t>
            </a:r>
            <a:r>
              <a:rPr lang="ko-KR" altLang="en-US" dirty="0" smtClean="0">
                <a:sym typeface="Wingdings" panose="05000000000000000000" pitchFamily="2" charset="2"/>
              </a:rPr>
              <a:t> 화면 영역에 보이는 것은 </a:t>
            </a:r>
            <a:r>
              <a:rPr lang="en-US" altLang="ko-KR" dirty="0" smtClean="0">
                <a:sym typeface="Wingdings" panose="05000000000000000000" pitchFamily="2" charset="2"/>
              </a:rPr>
              <a:t>class </a:t>
            </a:r>
            <a:r>
              <a:rPr lang="ko-KR" altLang="en-US" dirty="0" smtClean="0">
                <a:sym typeface="Wingdings" panose="05000000000000000000" pitchFamily="2" charset="2"/>
              </a:rPr>
              <a:t>속성으로 지정된 클래스인데 여기서는 </a:t>
            </a:r>
            <a:r>
              <a:rPr lang="en-US" altLang="ko-KR" dirty="0" err="1" smtClean="0">
                <a:sym typeface="Wingdings" panose="05000000000000000000" pitchFamily="2" charset="2"/>
              </a:rPr>
              <a:t>SupportMapFragment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라는 이름의 클래스를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appcompat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라이브러리를 사용할 때는 </a:t>
            </a:r>
            <a:r>
              <a:rPr lang="en-US" altLang="ko-KR" dirty="0" err="1" smtClean="0">
                <a:sym typeface="Wingdings" panose="05000000000000000000" pitchFamily="2" charset="2"/>
              </a:rPr>
              <a:t>SupportMapFragment</a:t>
            </a:r>
            <a:r>
              <a:rPr lang="ko-KR" altLang="en-US" dirty="0" smtClean="0">
                <a:sym typeface="Wingdings" panose="05000000000000000000" pitchFamily="2" charset="2"/>
              </a:rPr>
              <a:t>를 사용하지만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 버전의 안드로이드를 지원할 필요가 없다면</a:t>
            </a:r>
            <a:r>
              <a:rPr lang="en-US" altLang="ko-KR" dirty="0" smtClean="0">
                <a:sym typeface="Wingdings" panose="05000000000000000000" pitchFamily="2" charset="2"/>
              </a:rPr>
              <a:t>, MapFragment</a:t>
            </a:r>
            <a:r>
              <a:rPr lang="ko-KR" altLang="en-US" dirty="0" smtClean="0">
                <a:sym typeface="Wingdings" panose="05000000000000000000" pitchFamily="2" charset="2"/>
              </a:rPr>
              <a:t>를 사용할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id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dirty="0" smtClean="0">
                <a:sym typeface="Wingdings" panose="05000000000000000000" pitchFamily="2" charset="2"/>
              </a:rPr>
              <a:t>map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프래그먼트가</a:t>
            </a:r>
            <a:r>
              <a:rPr lang="ko-KR" altLang="en-US" dirty="0" smtClean="0">
                <a:sym typeface="Wingdings" panose="05000000000000000000" pitchFamily="2" charset="2"/>
              </a:rPr>
              <a:t> 화면을 다 채우도록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layout_height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의 속성 값은 </a:t>
            </a:r>
            <a:r>
              <a:rPr lang="en-US" altLang="ko-KR" dirty="0" err="1" smtClean="0">
                <a:sym typeface="Wingdings" panose="05000000000000000000" pitchFamily="2" charset="2"/>
              </a:rPr>
              <a:t>match_parent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839416" y="2564904"/>
            <a:ext cx="9298881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8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solidFill>
                  <a:srgbClr val="00008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&lt;</a:t>
            </a:r>
            <a:r>
              <a:rPr lang="en-US" altLang="ko-KR" sz="1600" dirty="0">
                <a:solidFill>
                  <a:srgbClr val="00008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fragment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8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android:id="@+id/map"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8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android:layout_width="match_parent"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8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android:layout_height="match_parent"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8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class="</a:t>
            </a:r>
            <a:r>
              <a:rPr lang="en-US" altLang="ko-KR" sz="1600" dirty="0" err="1">
                <a:solidFill>
                  <a:srgbClr val="00008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com.google.android.gms.maps.SupportMapFragment</a:t>
            </a:r>
            <a:r>
              <a:rPr lang="en-US" altLang="ko-KR" sz="1600" dirty="0">
                <a:solidFill>
                  <a:srgbClr val="00008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379692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위치의 지도 보여주기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Step 2: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만들기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activity_main.xml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839416" y="1292914"/>
            <a:ext cx="9298881" cy="5226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/res/android"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/res-auto"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xmlns:tools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="http://schemas.android.com/tools"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android:layout_width="match_parent"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android:layout_height="match_parent"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android:orientation="vertical"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tools:context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=".MainActivity"&gt;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400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&lt;Button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android:id="@+id/button"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android:layout_width="match_parent"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android:layout_height="wrap_content"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android:text="</a:t>
            </a:r>
            <a:r>
              <a:rPr lang="ko-KR" altLang="en-US" sz="1400" dirty="0">
                <a:latin typeface="Consolas" panose="020B0609020204030204" pitchFamily="49" charset="0"/>
                <a:ea typeface="D2Coding" panose="020B0609020101020101" pitchFamily="49" charset="-127"/>
              </a:rPr>
              <a:t>내 위치 지도 </a:t>
            </a:r>
            <a:r>
              <a:rPr lang="ko-KR" altLang="en-US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보기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" 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/&gt;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&lt;fragment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android:id="@+id/map"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android:layout_width="match_parent"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android:layout_height="match_parent"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class="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com.google.android.gms.maps.SupportMapFragment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" /&gt;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400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&lt;/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LinearLayout&gt;</a:t>
            </a:r>
            <a:endParaRPr lang="en-US" altLang="ko-KR" sz="1400" dirty="0">
              <a:latin typeface="Consolas" panose="020B0609020204030204" pitchFamily="49" charset="0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03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위치의 지도 보여주기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Step 3: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코드에서 내 위치로 지도 이동시키기</a:t>
            </a:r>
            <a:endParaRPr lang="en-US" altLang="ko-KR" b="1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지도를 보여주기 위해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 추가한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프래그먼트에는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class </a:t>
            </a:r>
            <a:r>
              <a:rPr lang="ko-KR" altLang="en-US" dirty="0" smtClean="0">
                <a:sym typeface="Wingdings" panose="05000000000000000000" pitchFamily="2" charset="2"/>
              </a:rPr>
              <a:t>속성으로 </a:t>
            </a:r>
            <a:r>
              <a:rPr lang="en-US" altLang="ko-KR" dirty="0" err="1" smtClean="0">
                <a:sym typeface="Wingdings" panose="05000000000000000000" pitchFamily="2" charset="2"/>
              </a:rPr>
              <a:t>SupportMapFragment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라는 이름의 클래스가 할당되어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이것을 디자인 화면의 속성 창에서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GoogleMap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객체는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프래그먼트가</a:t>
            </a:r>
            <a:r>
              <a:rPr lang="ko-KR" altLang="en-US" dirty="0" smtClean="0">
                <a:sym typeface="Wingdings" panose="05000000000000000000" pitchFamily="2" charset="2"/>
              </a:rPr>
              <a:t> 초기화된 후에 참조할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 정환 </a:t>
            </a:r>
            <a:r>
              <a:rPr lang="en-US" altLang="ko-KR" dirty="0" smtClean="0">
                <a:sym typeface="Wingdings" panose="05000000000000000000" pitchFamily="2" charset="2"/>
              </a:rPr>
              <a:t>MapFragment </a:t>
            </a:r>
            <a:r>
              <a:rPr lang="ko-KR" altLang="en-US" dirty="0" smtClean="0">
                <a:sym typeface="Wingdings" panose="05000000000000000000" pitchFamily="2" charset="2"/>
              </a:rPr>
              <a:t>객체를 소스코드에서 참조한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getMapAsync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호출하면 </a:t>
            </a:r>
            <a:r>
              <a:rPr lang="en-US" altLang="ko-KR" dirty="0" err="1" smtClean="0">
                <a:sym typeface="Wingdings" panose="05000000000000000000" pitchFamily="2" charset="2"/>
              </a:rPr>
              <a:t>GoogleMap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참조할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getMapAsync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매소드는</a:t>
            </a:r>
            <a:r>
              <a:rPr lang="ko-KR" altLang="en-US" dirty="0" smtClean="0">
                <a:sym typeface="Wingdings" panose="05000000000000000000" pitchFamily="2" charset="2"/>
              </a:rPr>
              <a:t> 내부적으로 지도를 다루는 </a:t>
            </a:r>
            <a:r>
              <a:rPr lang="en-US" altLang="ko-KR" dirty="0" err="1" smtClean="0">
                <a:sym typeface="Wingdings" panose="05000000000000000000" pitchFamily="2" charset="2"/>
              </a:rPr>
              <a:t>GoogleMap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초기화하는데 비동기 방식으로 처리됩니다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따라서 </a:t>
            </a:r>
            <a:r>
              <a:rPr lang="ko-KR" altLang="en-US" dirty="0" err="1" smtClean="0">
                <a:sym typeface="Wingdings" panose="05000000000000000000" pitchFamily="2" charset="2"/>
              </a:rPr>
              <a:t>콜백</a:t>
            </a:r>
            <a:r>
              <a:rPr lang="ko-KR" altLang="en-US" dirty="0" smtClean="0">
                <a:sym typeface="Wingdings" panose="05000000000000000000" pitchFamily="2" charset="2"/>
              </a:rPr>
              <a:t> 객체를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초기화가 완료될 때 </a:t>
            </a:r>
            <a:r>
              <a:rPr lang="ko-KR" altLang="en-US" dirty="0" err="1" smtClean="0">
                <a:sym typeface="Wingdings" panose="05000000000000000000" pitchFamily="2" charset="2"/>
              </a:rPr>
              <a:t>콜백</a:t>
            </a:r>
            <a:r>
              <a:rPr lang="ko-KR" altLang="en-US" dirty="0" smtClean="0">
                <a:sym typeface="Wingdings" panose="05000000000000000000" pitchFamily="2" charset="2"/>
              </a:rPr>
              <a:t> 객체 안의 함수가 자동으로 호출되도록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그런 다음 추가로 몇 가지 코드를 입력하면 지도가 나타나게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 다음 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772816"/>
            <a:ext cx="5328592" cy="17042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35760" y="3068960"/>
            <a:ext cx="237626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3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14-1 GPS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나의 위치 확인하기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안드로이드 기반의 스마트폰 위치는 위치 관리자</a:t>
            </a:r>
            <a:r>
              <a:rPr lang="en-US" altLang="ko-KR" dirty="0" smtClean="0">
                <a:sym typeface="Wingdings" panose="05000000000000000000" pitchFamily="2" charset="2"/>
              </a:rPr>
              <a:t>(LocationManager)</a:t>
            </a:r>
            <a:r>
              <a:rPr lang="ko-KR" altLang="en-US" dirty="0" smtClean="0">
                <a:sym typeface="Wingdings" panose="05000000000000000000" pitchFamily="2" charset="2"/>
              </a:rPr>
              <a:t>라는 시스템 서비스가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실제로 </a:t>
            </a:r>
            <a:r>
              <a:rPr lang="en-US" altLang="ko-KR" dirty="0" err="1" smtClean="0">
                <a:sym typeface="Wingdings" panose="05000000000000000000" pitchFamily="2" charset="2"/>
              </a:rPr>
              <a:t>android.location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패키지에는 이 클래스를 포함하여 위치 정보를 확인하거나 확인된 위치 정보를 사용하는 데 필요한 클래스들이 정의되어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나의 현재 위치를 확인하는 가장 기본적인 방법은 위치 관리자에게 요청하는 것으로 다음과 과정을 거칩니다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1</a:t>
            </a:r>
            <a:r>
              <a:rPr lang="ko-KR" altLang="en-US" b="1" dirty="0" smtClean="0">
                <a:sym typeface="Wingdings" panose="05000000000000000000" pitchFamily="2" charset="2"/>
              </a:rPr>
              <a:t>단계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위치 관리자 객체 참조하기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위치 관리자는 시스템 서비스이므로 </a:t>
            </a:r>
            <a:r>
              <a:rPr lang="en-US" altLang="ko-KR" dirty="0" smtClean="0">
                <a:sym typeface="Wingdings" panose="05000000000000000000" pitchFamily="2" charset="2"/>
              </a:rPr>
              <a:t>getSystemService()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위치 관리자 객체를 구할 수 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2</a:t>
            </a:r>
            <a:r>
              <a:rPr lang="ko-KR" altLang="en-US" b="1" dirty="0" smtClean="0">
                <a:sym typeface="Wingdings" panose="05000000000000000000" pitchFamily="2" charset="2"/>
              </a:rPr>
              <a:t>단계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위치 </a:t>
            </a:r>
            <a:r>
              <a:rPr lang="ko-KR" altLang="en-US" dirty="0" err="1" smtClean="0">
                <a:sym typeface="Wingdings" panose="05000000000000000000" pitchFamily="2" charset="2"/>
              </a:rPr>
              <a:t>리스너</a:t>
            </a:r>
            <a:r>
              <a:rPr lang="ko-KR" altLang="en-US" dirty="0" smtClean="0">
                <a:sym typeface="Wingdings" panose="05000000000000000000" pitchFamily="2" charset="2"/>
              </a:rPr>
              <a:t> 구현하기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위치 관리자가 알려주는 현재 위치는 위치 </a:t>
            </a:r>
            <a:r>
              <a:rPr lang="ko-KR" altLang="en-US" dirty="0" err="1" smtClean="0">
                <a:sym typeface="Wingdings" panose="05000000000000000000" pitchFamily="2" charset="2"/>
              </a:rPr>
              <a:t>리스너</a:t>
            </a:r>
            <a:r>
              <a:rPr lang="en-US" altLang="ko-KR" dirty="0" smtClean="0">
                <a:sym typeface="Wingdings" panose="05000000000000000000" pitchFamily="2" charset="2"/>
              </a:rPr>
              <a:t>(LocationListener)</a:t>
            </a:r>
            <a:r>
              <a:rPr lang="ko-KR" altLang="en-US" dirty="0" smtClean="0">
                <a:sym typeface="Wingdings" panose="05000000000000000000" pitchFamily="2" charset="2"/>
              </a:rPr>
              <a:t>를 통해 받을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3</a:t>
            </a:r>
            <a:r>
              <a:rPr lang="ko-KR" altLang="en-US" b="1" dirty="0" smtClean="0">
                <a:sym typeface="Wingdings" panose="05000000000000000000" pitchFamily="2" charset="2"/>
              </a:rPr>
              <a:t>단계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위치 정보 업데이트 요청하기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위치 관리자에게 위치 정보가 변경될 때마다 알려 달라고 요청하는 </a:t>
            </a:r>
            <a:r>
              <a:rPr lang="en-US" altLang="ko-KR" dirty="0" err="1" smtClean="0">
                <a:sym typeface="Wingdings" panose="05000000000000000000" pitchFamily="2" charset="2"/>
              </a:rPr>
              <a:t>requestLocationUpdates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4</a:t>
            </a:r>
            <a:r>
              <a:rPr lang="ko-KR" altLang="en-US" b="1" dirty="0" smtClean="0">
                <a:sym typeface="Wingdings" panose="05000000000000000000" pitchFamily="2" charset="2"/>
              </a:rPr>
              <a:t>단계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err="1" smtClean="0">
                <a:sym typeface="Wingdings" panose="05000000000000000000" pitchFamily="2" charset="2"/>
              </a:rPr>
              <a:t>매니페스트에</a:t>
            </a:r>
            <a:r>
              <a:rPr lang="ko-KR" altLang="en-US" dirty="0" smtClean="0">
                <a:sym typeface="Wingdings" panose="05000000000000000000" pitchFamily="2" charset="2"/>
              </a:rPr>
              <a:t> 권한 추가하기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GPS</a:t>
            </a:r>
            <a:r>
              <a:rPr lang="ko-KR" altLang="en-US" dirty="0" smtClean="0">
                <a:sym typeface="Wingdings" panose="05000000000000000000" pitchFamily="2" charset="2"/>
              </a:rPr>
              <a:t>를 사용할 수 있도록 </a:t>
            </a:r>
            <a:r>
              <a:rPr lang="ko-KR" altLang="en-US" dirty="0" err="1" smtClean="0">
                <a:sym typeface="Wingdings" panose="05000000000000000000" pitchFamily="2" charset="2"/>
              </a:rPr>
              <a:t>매니페스트</a:t>
            </a:r>
            <a:r>
              <a:rPr lang="ko-KR" altLang="en-US" dirty="0" smtClean="0">
                <a:sym typeface="Wingdings" panose="05000000000000000000" pitchFamily="2" charset="2"/>
              </a:rPr>
              <a:t> 파일에 </a:t>
            </a:r>
            <a:r>
              <a:rPr lang="en-US" altLang="ko-KR" dirty="0" smtClean="0">
                <a:sym typeface="Wingdings" panose="05000000000000000000" pitchFamily="2" charset="2"/>
              </a:rPr>
              <a:t>ACCESS_FINE_LOCATION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위험 권한을 설정 및 코딩합니다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</a:rPr>
              <a:t>Step 4: </a:t>
            </a:r>
            <a:r>
              <a:rPr lang="en-US" altLang="ko-KR" b="1" dirty="0" smtClean="0"/>
              <a:t>MainActivity.java </a:t>
            </a:r>
            <a:r>
              <a:rPr lang="ko-KR" altLang="en-US" b="1" dirty="0" smtClean="0"/>
              <a:t>소스 코드 수정</a:t>
            </a:r>
            <a:endParaRPr lang="en-US" altLang="ko-KR" b="1" dirty="0" smtClean="0"/>
          </a:p>
          <a:p>
            <a:r>
              <a:rPr lang="ko-KR" altLang="en-US" dirty="0" smtClean="0"/>
              <a:t>기존의 </a:t>
            </a:r>
            <a:r>
              <a:rPr lang="en-US" altLang="ko-KR" dirty="0" err="1" smtClean="0"/>
              <a:t>textView</a:t>
            </a:r>
            <a:r>
              <a:rPr lang="ko-KR" altLang="en-US" dirty="0" smtClean="0"/>
              <a:t>는 사용하지 않으므로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이와 관련된 코드 세 줄</a:t>
            </a:r>
            <a:r>
              <a:rPr lang="en-US" altLang="ko-KR" dirty="0" smtClean="0"/>
              <a:t>(three lines)</a:t>
            </a:r>
            <a:r>
              <a:rPr lang="ko-KR" altLang="en-US" dirty="0" smtClean="0"/>
              <a:t>을 삭제합니다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textView</a:t>
            </a:r>
            <a:r>
              <a:rPr lang="ko-KR" altLang="en-US" dirty="0" smtClean="0"/>
              <a:t>가 있는 세 곳</a:t>
            </a:r>
            <a:r>
              <a:rPr lang="en-US" altLang="ko-KR" dirty="0" smtClean="0"/>
              <a:t>, MainActivity </a:t>
            </a:r>
            <a:r>
              <a:rPr lang="ko-KR" altLang="en-US" dirty="0" smtClean="0"/>
              <a:t>클래스의 인스턴스 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id </a:t>
            </a:r>
            <a:r>
              <a:rPr lang="ko-KR" altLang="en-US" dirty="0" smtClean="0"/>
              <a:t>구하는 부분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showCurrentLocation</a:t>
            </a:r>
            <a:r>
              <a:rPr lang="en-US" altLang="ko-KR" dirty="0" smtClean="0"/>
              <a:t>()</a:t>
            </a:r>
          </a:p>
          <a:p>
            <a:r>
              <a:rPr lang="en-US" altLang="ko-KR" dirty="0" smtClean="0"/>
              <a:t>onCreate()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다음 코드를 추가합니다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14-2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위치의 지도 보여주기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코딩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93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14-2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위치의 지도 보여주기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코딩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453100" y="836712"/>
            <a:ext cx="11253818" cy="58326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public class MainActivity extends AppCompatActivity implements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AutoPermissionsListener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public 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static final String TAG = "HuStar";</a:t>
            </a:r>
            <a:endParaRPr lang="en-US" altLang="ko-KR" sz="1400" dirty="0" smtClean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</a:t>
            </a:r>
            <a:r>
              <a:rPr lang="en-US" altLang="ko-KR" sz="1400" b="1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SupportMapFragment</a:t>
            </a:r>
            <a:r>
              <a:rPr lang="en-US" altLang="ko-KR" sz="1400" b="1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mapFragment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  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GoogleMap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map</a:t>
            </a:r>
            <a:r>
              <a:rPr lang="en-US" altLang="ko-KR" sz="1400" b="1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400" dirty="0" smtClean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@Override</a:t>
            </a:r>
            <a:endParaRPr lang="en-US" altLang="ko-KR" sz="1400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protected 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void onCreate(Bundle savedInstanceState)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super.onCreate(savedInstanceState);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400" dirty="0">
              <a:solidFill>
                <a:srgbClr val="00008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   </a:t>
            </a:r>
            <a:r>
              <a:rPr lang="en-US" altLang="ko-KR" sz="1400" b="1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mapFragment</a:t>
            </a:r>
            <a:r>
              <a:rPr lang="en-US" altLang="ko-KR" sz="1400" b="1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= (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SupportMapFragment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)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getSupportFragmentManager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().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findFragmentById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R.id.map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mapFragment.getMapAsync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(new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OnMapReadyCallback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()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           @Override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           public void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onMapReady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GoogleMap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googleMap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)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               </a:t>
            </a:r>
            <a:r>
              <a:rPr lang="en-US" altLang="ko-KR" sz="1400" b="1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Log.d</a:t>
            </a:r>
            <a:r>
              <a:rPr lang="en-US" altLang="ko-KR" sz="1400" b="1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(TAG, "map is ready");</a:t>
            </a:r>
            <a:endParaRPr lang="en-US" altLang="ko-KR" sz="1400" b="1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               map =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googleMap</a:t>
            </a:r>
            <a:r>
              <a:rPr lang="en-US" altLang="ko-KR" sz="1400" b="1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;</a:t>
            </a:r>
            <a:endParaRPr lang="en-US" altLang="ko-KR" sz="1400" b="1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           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400" b="1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});</a:t>
            </a:r>
            <a:endParaRPr lang="en-US" altLang="ko-KR" sz="1400" b="1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       try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          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MapsInitializer.initialize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(this);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       } catch (Exception e) </a:t>
            </a:r>
            <a:r>
              <a:rPr lang="en-US" altLang="ko-KR" sz="1400" b="1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        </a:t>
            </a:r>
            <a:r>
              <a:rPr lang="en-US" altLang="ko-KR" sz="1400" b="1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Log.d</a:t>
            </a:r>
            <a:r>
              <a:rPr lang="en-US" altLang="ko-KR" sz="1400" b="1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(TAG, 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"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MapsInitializer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failed: " +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e.toString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());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           e.printStackTrace();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400" b="1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}</a:t>
            </a:r>
            <a:endParaRPr lang="en-US" altLang="ko-KR" sz="1400" dirty="0">
              <a:solidFill>
                <a:srgbClr val="00008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Button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button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= findViewById(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R.id.button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    ...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} 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// end of 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onCreate()</a:t>
            </a:r>
            <a:endParaRPr lang="ko-KR" altLang="ko-KR" sz="2000" dirty="0">
              <a:latin typeface="Consolas" panose="020B0609020204030204" pitchFamily="49" charset="0"/>
            </a:endParaRPr>
          </a:p>
        </p:txBody>
      </p:sp>
      <p:sp>
        <p:nvSpPr>
          <p:cNvPr id="3" name="오른쪽 중괄호 2"/>
          <p:cNvSpPr/>
          <p:nvPr/>
        </p:nvSpPr>
        <p:spPr>
          <a:xfrm>
            <a:off x="4943872" y="1340768"/>
            <a:ext cx="360040" cy="5040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>
            <a:off x="10344472" y="2910536"/>
            <a:ext cx="432048" cy="28947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04531" y="4034733"/>
            <a:ext cx="4669870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 err="1"/>
              <a:t>textView</a:t>
            </a:r>
            <a:r>
              <a:rPr lang="ko-KR" altLang="en-US" sz="1200" dirty="0"/>
              <a:t>는 사용하지 않으므로</a:t>
            </a:r>
            <a:r>
              <a:rPr lang="en-US" altLang="ko-KR" sz="1200" dirty="0"/>
              <a:t>, </a:t>
            </a:r>
            <a:r>
              <a:rPr lang="ko-KR" altLang="en-US" sz="1200" dirty="0"/>
              <a:t>이와 관련된 코드 세 줄</a:t>
            </a:r>
            <a:r>
              <a:rPr lang="en-US" altLang="ko-KR" sz="1200" dirty="0"/>
              <a:t>(three lines)</a:t>
            </a:r>
            <a:r>
              <a:rPr lang="ko-KR" altLang="en-US" sz="1200" dirty="0"/>
              <a:t>을 삭제합니다</a:t>
            </a:r>
            <a:r>
              <a:rPr lang="en-US" altLang="ko-KR" sz="1200" dirty="0"/>
              <a:t>. 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textView</a:t>
            </a:r>
            <a:r>
              <a:rPr lang="ko-KR" altLang="en-US" sz="1200" dirty="0"/>
              <a:t>가 있는 세 곳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MainActivity</a:t>
            </a:r>
            <a:r>
              <a:rPr lang="en-US" altLang="ko-KR" sz="1200" dirty="0"/>
              <a:t> </a:t>
            </a:r>
            <a:r>
              <a:rPr lang="ko-KR" altLang="en-US" sz="1200" dirty="0"/>
              <a:t>클래스의 인스턴스 변수</a:t>
            </a:r>
            <a:r>
              <a:rPr lang="en-US" altLang="ko-KR" sz="1200" dirty="0"/>
              <a:t>, </a:t>
            </a:r>
            <a:r>
              <a:rPr lang="ko-KR" altLang="en-US" sz="1200" dirty="0"/>
              <a:t>참조</a:t>
            </a:r>
            <a:r>
              <a:rPr lang="en-US" altLang="ko-KR" sz="1200" dirty="0"/>
              <a:t>id </a:t>
            </a:r>
            <a:r>
              <a:rPr lang="ko-KR" altLang="en-US" sz="1200" dirty="0"/>
              <a:t>구하는 부분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showCurrentLocation</a:t>
            </a:r>
            <a:r>
              <a:rPr lang="en-US" altLang="ko-KR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9941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</a:rPr>
              <a:t>Step 4(</a:t>
            </a:r>
            <a:r>
              <a:rPr lang="ko-KR" altLang="en-US" b="1" dirty="0">
                <a:solidFill>
                  <a:srgbClr val="C00000"/>
                </a:solidFill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</a:rPr>
              <a:t>): </a:t>
            </a:r>
            <a:r>
              <a:rPr lang="en-US" altLang="ko-KR" b="1" dirty="0"/>
              <a:t>MainActivity.java </a:t>
            </a:r>
            <a:r>
              <a:rPr lang="ko-KR" altLang="en-US" b="1" dirty="0"/>
              <a:t>소스 코드 수정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14-2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위치의 지도 보여주기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코딩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453100" y="1369582"/>
            <a:ext cx="11253818" cy="457969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public 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void startLocationService() 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Log.d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(TAG, 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"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startLocationService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()...");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LocationManager manager = (LocationManager) getSystemService(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Context.LOCATION_SERVICE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);</a:t>
            </a:r>
            <a:endParaRPr lang="en-US" altLang="ko-KR" sz="1400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try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Location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location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= manager.getLastKnownLocation(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LocationManager.GPS_PROVIDER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if (location != null)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            </a:t>
            </a:r>
            <a:r>
              <a:rPr lang="en-US" altLang="ko-KR" sz="1400" b="1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showCurrentLocation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(location.getLatitude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(),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location.getLongitude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());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}  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GPSListener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gpsListener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= new GPSListener();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long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minTime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= 10000;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float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minDistance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= 0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;</a:t>
            </a:r>
            <a:endParaRPr lang="en-US" altLang="ko-KR" sz="1400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manager.requestLocationUpdates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LocationManager.GPS_PROVIDER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,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       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minTime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minDistance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gpsListener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Log.d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(TAG, 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" --- my location update requested ---");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400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    } 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catch(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SecurityException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e) 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Log.d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(TAG, 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" Got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SecurityException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: " +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e.toString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());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e.printStackTrace();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Log.d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(TAG, 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"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startLocationService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() ends");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}</a:t>
            </a:r>
            <a:endParaRPr lang="en-US" altLang="ko-KR" sz="1400" dirty="0" smtClean="0">
              <a:latin typeface="Consolas" panose="020B0609020204030204" pitchFamily="49" charset="0"/>
              <a:ea typeface="D2Coding" panose="020B0609020101020101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72264" y="3284984"/>
            <a:ext cx="2353529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이전 프로젝트와 동일합니다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err="1" smtClean="0"/>
              <a:t>showCurrent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6228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</a:rPr>
              <a:t>Step 4(</a:t>
            </a:r>
            <a:r>
              <a:rPr lang="ko-KR" altLang="en-US" b="1" dirty="0">
                <a:solidFill>
                  <a:srgbClr val="C00000"/>
                </a:solidFill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</a:rPr>
              <a:t>): </a:t>
            </a:r>
            <a:r>
              <a:rPr lang="en-US" altLang="ko-KR" b="1" dirty="0"/>
              <a:t>MainActivity.java </a:t>
            </a:r>
            <a:r>
              <a:rPr lang="ko-KR" altLang="en-US" b="1" dirty="0"/>
              <a:t>소스 코드 수정</a:t>
            </a:r>
            <a:endParaRPr lang="en-US" altLang="ko-KR" b="1" dirty="0"/>
          </a:p>
          <a:p>
            <a:r>
              <a:rPr lang="en-US" altLang="ko-KR" dirty="0" err="1" smtClean="0"/>
              <a:t>SupportMapFragment</a:t>
            </a:r>
            <a:r>
              <a:rPr lang="en-US" altLang="ko-KR" dirty="0" smtClean="0"/>
              <a:t> </a:t>
            </a:r>
            <a:r>
              <a:rPr lang="ko-KR" altLang="en-US" dirty="0"/>
              <a:t>객체를 </a:t>
            </a:r>
            <a:r>
              <a:rPr lang="ko-KR" altLang="en-US" dirty="0" err="1"/>
              <a:t>셍성한</a:t>
            </a:r>
            <a:r>
              <a:rPr lang="ko-KR" altLang="en-US" dirty="0"/>
              <a:t> 후</a:t>
            </a:r>
            <a:r>
              <a:rPr lang="en-US" altLang="ko-KR" dirty="0"/>
              <a:t>, </a:t>
            </a:r>
            <a:r>
              <a:rPr lang="en-US" altLang="ko-KR" dirty="0" err="1"/>
              <a:t>getMapAsync</a:t>
            </a:r>
            <a:r>
              <a:rPr lang="en-US" altLang="ko-KR" dirty="0"/>
              <a:t>() </a:t>
            </a:r>
            <a:r>
              <a:rPr lang="ko-KR" altLang="en-US" dirty="0"/>
              <a:t>메소드를 호출했습니다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메소드는</a:t>
            </a:r>
            <a:r>
              <a:rPr lang="ko-KR" altLang="en-US" dirty="0"/>
              <a:t> 비동기 방식으로 동작하기 때문에</a:t>
            </a:r>
            <a:r>
              <a:rPr lang="en-US" altLang="ko-KR" dirty="0"/>
              <a:t>, </a:t>
            </a:r>
            <a:r>
              <a:rPr lang="ko-KR" altLang="en-US" dirty="0"/>
              <a:t>지도가 사용 가능하게 된 후에 </a:t>
            </a:r>
            <a:r>
              <a:rPr lang="en-US" altLang="ko-KR" dirty="0" err="1"/>
              <a:t>onMapReady</a:t>
            </a:r>
            <a:r>
              <a:rPr lang="en-US" altLang="ko-KR" dirty="0"/>
              <a:t>()</a:t>
            </a:r>
            <a:r>
              <a:rPr lang="ko-KR" altLang="en-US" dirty="0"/>
              <a:t>가 자동으로 호출됩니다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지도가 준비되었지만</a:t>
            </a:r>
            <a:r>
              <a:rPr lang="en-US" altLang="ko-KR" dirty="0"/>
              <a:t>, [</a:t>
            </a:r>
            <a:r>
              <a:rPr lang="ko-KR" altLang="en-US" dirty="0"/>
              <a:t>내 지도 요청하기</a:t>
            </a:r>
            <a:r>
              <a:rPr lang="en-US" altLang="ko-KR" dirty="0"/>
              <a:t>] </a:t>
            </a:r>
            <a:r>
              <a:rPr lang="ko-KR" altLang="en-US" dirty="0"/>
              <a:t>버튼을 눌렀을 때</a:t>
            </a:r>
            <a:r>
              <a:rPr lang="en-US" altLang="ko-KR" dirty="0"/>
              <a:t>, startLocationService() </a:t>
            </a:r>
            <a:r>
              <a:rPr lang="ko-KR" altLang="en-US" dirty="0"/>
              <a:t>메소드를 호출해야 합니다</a:t>
            </a:r>
            <a:endParaRPr lang="en-US" altLang="ko-KR" dirty="0"/>
          </a:p>
          <a:p>
            <a:r>
              <a:rPr lang="ko-KR" altLang="en-US" dirty="0"/>
              <a:t>이 </a:t>
            </a:r>
            <a:r>
              <a:rPr lang="ko-KR" altLang="en-US" dirty="0" err="1"/>
              <a:t>메소드는</a:t>
            </a:r>
            <a:r>
              <a:rPr lang="ko-KR" altLang="en-US" dirty="0"/>
              <a:t> 이전 </a:t>
            </a:r>
            <a:r>
              <a:rPr lang="en-US" altLang="ko-KR" dirty="0"/>
              <a:t>Hu141Location </a:t>
            </a:r>
            <a:r>
              <a:rPr lang="ko-KR" altLang="en-US" dirty="0"/>
              <a:t>예제와 동일하게 위치 관리자로부터 현재 위치를 전달받도록 구현합니다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이전의 프로젝트와 동일하게 내부 클래스인 </a:t>
            </a:r>
            <a:r>
              <a:rPr lang="en-US" altLang="ko-KR" dirty="0" smtClean="0"/>
              <a:t>GPSListener </a:t>
            </a:r>
            <a:r>
              <a:rPr lang="ko-KR" altLang="en-US" dirty="0" smtClean="0"/>
              <a:t>도 유지합니다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때 </a:t>
            </a:r>
            <a:r>
              <a:rPr lang="en-US" altLang="ko-KR" dirty="0" err="1" smtClean="0"/>
              <a:t>GPSLinstener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onLocationChanged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안에 다음과 같은 코드를 추가해야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14-2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위치의 지도 보여주기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코딩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27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</a:rPr>
              <a:t>Step 4(</a:t>
            </a:r>
            <a:r>
              <a:rPr lang="ko-KR" altLang="en-US" b="1" dirty="0">
                <a:solidFill>
                  <a:srgbClr val="C00000"/>
                </a:solidFill>
              </a:rPr>
              <a:t>계속</a:t>
            </a:r>
            <a:r>
              <a:rPr lang="en-US" altLang="ko-KR" b="1" dirty="0">
                <a:solidFill>
                  <a:srgbClr val="C00000"/>
                </a:solidFill>
              </a:rPr>
              <a:t>): </a:t>
            </a:r>
            <a:r>
              <a:rPr lang="en-US" altLang="ko-KR" b="1" dirty="0"/>
              <a:t>MainActivity.java </a:t>
            </a:r>
            <a:r>
              <a:rPr lang="ko-KR" altLang="en-US" b="1" dirty="0"/>
              <a:t>소스 코드 수정</a:t>
            </a:r>
            <a:endParaRPr lang="en-US" altLang="ko-KR" b="1" dirty="0"/>
          </a:p>
          <a:p>
            <a:r>
              <a:rPr lang="en-US" altLang="ko-KR" dirty="0" err="1" smtClean="0"/>
              <a:t>GPSLinstener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onLocationChanged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안에 추가한 다음 코드가 현재 위치를 지도에 보여 줍니다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14-2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위치의 지도 보여주기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코딩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453100" y="1628800"/>
            <a:ext cx="11475548" cy="50405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class 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GPSListener implements LocationListener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public void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onLocationChanged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(Location location)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showCurrentLocation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(location.getLatitude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(),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location.getLongitude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());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    @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Override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public void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onProviderDisabled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(String provider) { 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    @Override</a:t>
            </a:r>
            <a:endParaRPr lang="en-US" altLang="ko-KR" sz="1400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public void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onProviderEnabled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(String provider) { 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}</a:t>
            </a:r>
            <a:endParaRPr lang="en-US" altLang="ko-KR" sz="1400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400" dirty="0" smtClean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private void </a:t>
            </a:r>
            <a:r>
              <a:rPr lang="en-US" altLang="ko-KR" sz="1400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showCurrentLocation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(double latitude, double longitude)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   </a:t>
            </a:r>
            <a:r>
              <a:rPr lang="en-US" altLang="ko-KR" sz="1400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DecimalFormat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df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= new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DecimalFormat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("###.######");</a:t>
            </a:r>
            <a:endParaRPr lang="en-US" altLang="ko-KR" sz="1400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       String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msg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 = "Latitude: " +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df.format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(latitude) + "  " + "Longitude: " + </a:t>
            </a:r>
            <a:r>
              <a:rPr lang="en-US" altLang="ko-KR" sz="1400" dirty="0" err="1">
                <a:latin typeface="Consolas" panose="020B0609020204030204" pitchFamily="49" charset="0"/>
                <a:ea typeface="D2Coding" panose="020B0609020101020101" pitchFamily="49" charset="-127"/>
              </a:rPr>
              <a:t>df.format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(longitude);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Snackbar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snackbar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=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Snackbar.make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(findViewById(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R.id.map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),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msg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,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Snackbar.LENGTH_INDEFINITE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snackbar.setBackgroundTint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ContextCompat.getColor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(this, </a:t>
            </a:r>
            <a:r>
              <a:rPr lang="en-US" altLang="ko-KR" sz="1400" b="1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R.color.black</a:t>
            </a:r>
            <a:r>
              <a:rPr lang="en-US" altLang="ko-KR" sz="1400" b="1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));</a:t>
            </a:r>
            <a:endParaRPr lang="en-US" altLang="ko-KR" sz="1400" b="1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snackbar.show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();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400" b="1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LatLng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curPoint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= new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LatLng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(latitude, longitude);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map.animateCamera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CameraUpdateFactory.newLatLngZoom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curPoint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, 15));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Log.d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(TAG, "&lt;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showCurrentlocation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: " + </a:t>
            </a:r>
            <a:r>
              <a:rPr lang="en-US" altLang="ko-KR" sz="14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curPoint.toString</a:t>
            </a:r>
            <a:r>
              <a:rPr lang="en-US" altLang="ko-KR" sz="1400" b="1" dirty="0">
                <a:latin typeface="Consolas" panose="020B0609020204030204" pitchFamily="49" charset="0"/>
                <a:ea typeface="D2Coding" panose="020B0609020101020101" pitchFamily="49" charset="-127"/>
              </a:rPr>
              <a:t>());</a:t>
            </a:r>
            <a:endParaRPr lang="en-US" altLang="ko-KR" sz="1400" b="1" dirty="0" smtClean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b="1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}// </a:t>
            </a:r>
            <a:r>
              <a:rPr lang="en-US" altLang="ko-KR" sz="1400" dirty="0">
                <a:latin typeface="Consolas" panose="020B0609020204030204" pitchFamily="49" charset="0"/>
                <a:ea typeface="D2Coding" panose="020B0609020101020101" pitchFamily="49" charset="-127"/>
              </a:rPr>
              <a:t>end of class </a:t>
            </a:r>
            <a:r>
              <a:rPr lang="en-US" altLang="ko-KR" sz="14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MainActivity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976320" y="5517232"/>
            <a:ext cx="3015735" cy="276999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200" dirty="0" smtClean="0"/>
              <a:t>지정한 위치의 지도 영역 보여주기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8976320" y="5196169"/>
            <a:ext cx="3022011" cy="276999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200" dirty="0" smtClean="0"/>
              <a:t>현재 </a:t>
            </a:r>
            <a:r>
              <a:rPr lang="ko-KR" altLang="en-US" sz="1200" dirty="0" err="1" smtClean="0"/>
              <a:t>위리의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좌료로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LatLng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객체 생성하기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2075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altLang="ko-KR" dirty="0" err="1" smtClean="0"/>
              <a:t>showCurrenLocation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전달된 위도와 경도 값은 </a:t>
            </a:r>
            <a:r>
              <a:rPr lang="en-US" altLang="ko-KR" dirty="0" err="1" smtClean="0"/>
              <a:t>LatLng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객체로 만들면 지도에 표시할 수 있습니다</a:t>
            </a:r>
            <a:endParaRPr lang="en-US" altLang="ko-KR" dirty="0"/>
          </a:p>
          <a:p>
            <a:r>
              <a:rPr lang="en-US" altLang="ko-KR" dirty="0" err="1" smtClean="0"/>
              <a:t>LatLng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객체는 경위도 좌표로 구성된 위치를 지도에 표시할 수 있도록 정의된 객체입니다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이렇게 만든 </a:t>
            </a:r>
            <a:r>
              <a:rPr lang="en-US" altLang="ko-KR" dirty="0" err="1" smtClean="0"/>
              <a:t>LatLag</a:t>
            </a:r>
            <a:r>
              <a:rPr lang="ko-KR" altLang="en-US" dirty="0" smtClean="0"/>
              <a:t>객체로 지구상의 특정 위치를 표현할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구글맵 객체의 </a:t>
            </a:r>
            <a:r>
              <a:rPr lang="en-US" altLang="ko-KR" dirty="0" err="1" smtClean="0"/>
              <a:t>animateCamera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메소드를 이용하 그 위치를 중심으로 지도를 보여줄 수 있습니다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err="1" smtClean="0"/>
              <a:t>animateCamera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지도의 축척</a:t>
            </a:r>
            <a:r>
              <a:rPr lang="en-US" altLang="ko-KR" dirty="0" smtClean="0"/>
              <a:t>(Scale)</a:t>
            </a:r>
            <a:r>
              <a:rPr lang="ko-KR" altLang="en-US" dirty="0" smtClean="0"/>
              <a:t>을 지정할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앞서 살펴본 코드에서는 일반적으로 지도를 볼 때 사용하는 축척을 지정하였습니다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/>
              <a:t>축</a:t>
            </a:r>
            <a:r>
              <a:rPr lang="ko-KR" altLang="en-US" dirty="0" smtClean="0"/>
              <a:t>척의 값이 클수록 가까이서 본 것처럼 확대되는 그 값을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설정되년</a:t>
            </a:r>
            <a:r>
              <a:rPr lang="ko-KR" altLang="en-US" dirty="0" smtClean="0"/>
              <a:t> 가장 멀리서 보는 모습으로 보이며 값이 커질수록 확대됩니다</a:t>
            </a:r>
            <a:r>
              <a:rPr lang="en-US" altLang="ko-KR" dirty="0" smtClean="0"/>
              <a:t>. 17, 18 </a:t>
            </a:r>
            <a:r>
              <a:rPr lang="ko-KR" altLang="en-US" dirty="0" smtClean="0"/>
              <a:t>정도의 값은 도시 지역의 경우 건물 몇 개를 한 눈에 볼 수 있는 정도로 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최대로 설정할 수 있는 축적 값은 얼마일까요</a:t>
            </a:r>
            <a:r>
              <a:rPr lang="en-US" altLang="ko-KR" dirty="0" smtClean="0"/>
              <a:t>? </a:t>
            </a:r>
          </a:p>
          <a:p>
            <a:pPr lvl="1"/>
            <a:r>
              <a:rPr lang="en-US" altLang="ko-KR" dirty="0" err="1" smtClean="0"/>
              <a:t>getMaxZoomLevel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메소드를 호출하면 최대값을 확인할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지역마다 다르겠지만 </a:t>
            </a:r>
            <a:r>
              <a:rPr lang="en-US" altLang="ko-KR" dirty="0" smtClean="0"/>
              <a:t>19~21</a:t>
            </a:r>
            <a:r>
              <a:rPr lang="ko-KR" altLang="en-US" dirty="0" smtClean="0"/>
              <a:t>이 최대인 것으로 보입니다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이제 거의 마지막 단계로 </a:t>
            </a:r>
            <a:r>
              <a:rPr lang="en-US" altLang="ko-KR" dirty="0" smtClean="0"/>
              <a:t>Manifest</a:t>
            </a:r>
            <a:r>
              <a:rPr lang="ko-KR" altLang="en-US" dirty="0" smtClean="0"/>
              <a:t>에 위험 권한 접근 관련 정보를 등록해야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14-2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위치의 지도 보여주기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코딩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0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ko-KR" altLang="en-US" dirty="0" smtClean="0"/>
              <a:t>이제 </a:t>
            </a:r>
            <a:r>
              <a:rPr lang="ko-KR" altLang="en-US" dirty="0" err="1" smtClean="0"/>
              <a:t>매니페스</a:t>
            </a:r>
            <a:r>
              <a:rPr lang="ko-KR" altLang="en-US" dirty="0" err="1"/>
              <a:t>트</a:t>
            </a:r>
            <a:r>
              <a:rPr lang="ko-KR" altLang="en-US" dirty="0" err="1" smtClean="0"/>
              <a:t>에</a:t>
            </a:r>
            <a:r>
              <a:rPr lang="ko-KR" altLang="en-US" dirty="0" smtClean="0"/>
              <a:t> 구글맵 라이브러리를 사용한다는 정보와 함께 </a:t>
            </a:r>
            <a:r>
              <a:rPr lang="en-US" altLang="ko-KR" dirty="0" smtClean="0"/>
              <a:t>GPS, </a:t>
            </a:r>
            <a:r>
              <a:rPr lang="ko-KR" altLang="en-US" dirty="0" smtClean="0"/>
              <a:t>인터넷 사용에 대한 권한과 기타 설정 정보를 등록해야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다음은 그 정보를 보여 줍니다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14-2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위치의 지도 보여주기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AndroidManifest.xml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453100" y="1556792"/>
            <a:ext cx="11253818" cy="4963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&lt;?xml version="1.0" encoding="utf-8"?&gt;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&lt;manifest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/res/android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" package="</a:t>
            </a:r>
            <a:r>
              <a:rPr lang="en-US" altLang="ko-KR" sz="1600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org.joy.map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"&gt;</a:t>
            </a:r>
            <a:endParaRPr lang="en-US" altLang="ko-KR" sz="1600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600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b="1" dirty="0">
                <a:latin typeface="Consolas" panose="020B0609020204030204" pitchFamily="49" charset="0"/>
                <a:ea typeface="D2Coding" panose="020B0609020101020101" pitchFamily="49" charset="-127"/>
              </a:rPr>
              <a:t>    &lt;permission android:name</a:t>
            </a:r>
            <a:r>
              <a:rPr lang="en-US" altLang="ko-KR" sz="1600" b="1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="</a:t>
            </a:r>
            <a:r>
              <a:rPr lang="en-US" altLang="ko-KR" sz="1600" b="1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org.joy.map.permission.MAPS_RECEIVE</a:t>
            </a:r>
            <a:r>
              <a:rPr lang="en-US" altLang="ko-KR" sz="1600" b="1" dirty="0">
                <a:latin typeface="Consolas" panose="020B0609020204030204" pitchFamily="49" charset="0"/>
                <a:ea typeface="D2Coding" panose="020B0609020101020101" pitchFamily="49" charset="-127"/>
              </a:rPr>
              <a:t>"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b="1" dirty="0"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6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android:protectionLevel</a:t>
            </a:r>
            <a:r>
              <a:rPr lang="en-US" altLang="ko-KR" sz="1600" b="1" dirty="0">
                <a:latin typeface="Consolas" panose="020B0609020204030204" pitchFamily="49" charset="0"/>
                <a:ea typeface="D2Coding" panose="020B0609020101020101" pitchFamily="49" charset="-127"/>
              </a:rPr>
              <a:t>="signature" </a:t>
            </a:r>
            <a:r>
              <a:rPr lang="en-US" altLang="ko-KR" sz="1600" b="1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/&gt;</a:t>
            </a:r>
            <a:endParaRPr lang="en-US" altLang="ko-KR" sz="1600" b="1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b="1" dirty="0">
                <a:latin typeface="Consolas" panose="020B0609020204030204" pitchFamily="49" charset="0"/>
                <a:ea typeface="D2Coding" panose="020B0609020101020101" pitchFamily="49" charset="-127"/>
              </a:rPr>
              <a:t>    &lt;uses-permission android:name</a:t>
            </a:r>
            <a:r>
              <a:rPr lang="en-US" altLang="ko-KR" sz="1600" b="1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="</a:t>
            </a:r>
            <a:r>
              <a:rPr lang="en-US" altLang="ko-KR" sz="1600" b="1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org.joy.map.permission.MAPS_RECEIVE</a:t>
            </a:r>
            <a:r>
              <a:rPr lang="en-US" altLang="ko-KR" sz="1600" b="1" dirty="0">
                <a:latin typeface="Consolas" panose="020B0609020204030204" pitchFamily="49" charset="0"/>
                <a:ea typeface="D2Coding" panose="020B0609020101020101" pitchFamily="49" charset="-127"/>
              </a:rPr>
              <a:t>" /&gt;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600" b="1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b="1" dirty="0">
                <a:latin typeface="Consolas" panose="020B0609020204030204" pitchFamily="49" charset="0"/>
                <a:ea typeface="D2Coding" panose="020B0609020101020101" pitchFamily="49" charset="-127"/>
              </a:rPr>
              <a:t>    &lt;uses-permission android:name="</a:t>
            </a:r>
            <a:r>
              <a:rPr lang="en-US" altLang="ko-KR" sz="16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android.permission.INTERNET</a:t>
            </a:r>
            <a:r>
              <a:rPr lang="en-US" altLang="ko-KR" sz="1600" b="1" dirty="0">
                <a:latin typeface="Consolas" panose="020B0609020204030204" pitchFamily="49" charset="0"/>
                <a:ea typeface="D2Coding" panose="020B0609020101020101" pitchFamily="49" charset="-127"/>
              </a:rPr>
              <a:t>" /&gt;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b="1" dirty="0">
                <a:latin typeface="Consolas" panose="020B0609020204030204" pitchFamily="49" charset="0"/>
                <a:ea typeface="D2Coding" panose="020B0609020101020101" pitchFamily="49" charset="-127"/>
              </a:rPr>
              <a:t>    &lt;uses-permission android:name="</a:t>
            </a:r>
            <a:r>
              <a:rPr lang="en-US" altLang="ko-KR" sz="16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com.google.android.providers.gsf.permission.READ_GSERVICES</a:t>
            </a:r>
            <a:r>
              <a:rPr lang="en-US" altLang="ko-KR" sz="1600" b="1" dirty="0">
                <a:latin typeface="Consolas" panose="020B0609020204030204" pitchFamily="49" charset="0"/>
                <a:ea typeface="D2Coding" panose="020B0609020101020101" pitchFamily="49" charset="-127"/>
              </a:rPr>
              <a:t>" </a:t>
            </a:r>
            <a:r>
              <a:rPr lang="en-US" altLang="ko-KR" sz="1600" b="1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/&gt;</a:t>
            </a:r>
            <a:endParaRPr lang="en-US" altLang="ko-KR" sz="1600" b="1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b="1" dirty="0">
                <a:latin typeface="Consolas" panose="020B0609020204030204" pitchFamily="49" charset="0"/>
                <a:ea typeface="D2Coding" panose="020B0609020101020101" pitchFamily="49" charset="-127"/>
              </a:rPr>
              <a:t>    &lt;uses-permission android:name="android.permission.ACCESS_FINE_LOCATION" /&gt;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b="1" dirty="0">
                <a:latin typeface="Consolas" panose="020B0609020204030204" pitchFamily="49" charset="0"/>
                <a:ea typeface="D2Coding" panose="020B0609020101020101" pitchFamily="49" charset="-127"/>
              </a:rPr>
              <a:t>    &lt;uses-permission android:name="</a:t>
            </a:r>
            <a:r>
              <a:rPr lang="en-US" altLang="ko-KR" sz="16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android.permission.ACCESS_COARSE_LOCATION</a:t>
            </a:r>
            <a:r>
              <a:rPr lang="en-US" altLang="ko-KR" sz="1600" b="1" dirty="0">
                <a:latin typeface="Consolas" panose="020B0609020204030204" pitchFamily="49" charset="0"/>
                <a:ea typeface="D2Coding" panose="020B0609020101020101" pitchFamily="49" charset="-127"/>
              </a:rPr>
              <a:t>" /&gt;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b="1" dirty="0">
                <a:latin typeface="Consolas" panose="020B0609020204030204" pitchFamily="49" charset="0"/>
                <a:ea typeface="D2Coding" panose="020B0609020101020101" pitchFamily="49" charset="-127"/>
              </a:rPr>
              <a:t>    &lt;uses-permission android:name="</a:t>
            </a:r>
            <a:r>
              <a:rPr lang="en-US" altLang="ko-KR" sz="16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android.permission.WRITE_EXTERNAL_STORAGE</a:t>
            </a:r>
            <a:r>
              <a:rPr lang="en-US" altLang="ko-KR" sz="1600" b="1" dirty="0">
                <a:latin typeface="Consolas" panose="020B0609020204030204" pitchFamily="49" charset="0"/>
                <a:ea typeface="D2Coding" panose="020B0609020101020101" pitchFamily="49" charset="-127"/>
              </a:rPr>
              <a:t>" </a:t>
            </a:r>
            <a:r>
              <a:rPr lang="en-US" altLang="ko-KR" sz="1600" b="1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/&gt;</a:t>
            </a:r>
            <a:endParaRPr lang="en-US" altLang="ko-KR" sz="1600" b="1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b="1" dirty="0">
                <a:latin typeface="Consolas" panose="020B0609020204030204" pitchFamily="49" charset="0"/>
                <a:ea typeface="D2Coding" panose="020B0609020101020101" pitchFamily="49" charset="-127"/>
              </a:rPr>
              <a:t>    &lt;uses-feature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b="1" dirty="0"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6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android:glEsVersion</a:t>
            </a:r>
            <a:r>
              <a:rPr lang="en-US" altLang="ko-KR" sz="1600" b="1" dirty="0">
                <a:latin typeface="Consolas" panose="020B0609020204030204" pitchFamily="49" charset="0"/>
                <a:ea typeface="D2Coding" panose="020B0609020101020101" pitchFamily="49" charset="-127"/>
              </a:rPr>
              <a:t>="0x00020000"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b="1" dirty="0"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600" b="1" dirty="0" err="1">
                <a:latin typeface="Consolas" panose="020B0609020204030204" pitchFamily="49" charset="0"/>
                <a:ea typeface="D2Coding" panose="020B0609020101020101" pitchFamily="49" charset="-127"/>
              </a:rPr>
              <a:t>android:required</a:t>
            </a:r>
            <a:r>
              <a:rPr lang="en-US" altLang="ko-KR" sz="1600" b="1" dirty="0">
                <a:latin typeface="Consolas" panose="020B0609020204030204" pitchFamily="49" charset="0"/>
                <a:ea typeface="D2Coding" panose="020B0609020101020101" pitchFamily="49" charset="-127"/>
              </a:rPr>
              <a:t>="true</a:t>
            </a:r>
            <a:r>
              <a:rPr lang="en-US" altLang="ko-KR" sz="1600" b="1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"/&gt;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/>
            </a:r>
            <a:b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</a:br>
            <a:endParaRPr lang="en-US" altLang="ko-KR" sz="1600" dirty="0" smtClean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&lt;application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android:allowBackup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="true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"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...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600" dirty="0" smtClean="0">
              <a:latin typeface="Consolas" panose="020B0609020204030204" pitchFamily="49" charset="0"/>
              <a:ea typeface="D2Coding" panose="020B0609020101020101" pitchFamily="49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 flipH="1">
            <a:off x="165068" y="2276872"/>
            <a:ext cx="576063" cy="3145474"/>
          </a:xfrm>
          <a:prstGeom prst="roundRect">
            <a:avLst/>
          </a:prstGeom>
          <a:solidFill>
            <a:srgbClr val="FFFF00">
              <a:alpha val="10000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94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14-2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위치의 지도 보여주기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AndroidManifest.xml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453100" y="836712"/>
            <a:ext cx="1125381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   ...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   ...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   ...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   ...</a:t>
            </a:r>
            <a:endParaRPr lang="en-US" altLang="ko-KR" sz="1600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600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&lt;uses-library android:name="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com.google.android.maps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" /&gt;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&lt;uses-library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android:name="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org.apache.http.legacy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"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android:required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="false" /&gt;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&lt;meta-data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android:name="com.google.android.maps.v2.API_KEY"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android:value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="AIzaSyAMMxTYNGOpesLG6tq1E55_DSnAFYTw8bo" 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/&gt;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&lt;meta-data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android:name="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com.google.android.gms.version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"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android:value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="@integer/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google_play_services_version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" /&gt;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&lt;activity android:name=".MainActivity"&gt;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&lt;intent-filter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&gt;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   ...</a:t>
            </a:r>
          </a:p>
        </p:txBody>
      </p:sp>
      <p:sp>
        <p:nvSpPr>
          <p:cNvPr id="6" name="모서리가 둥근 직사각형 5"/>
          <p:cNvSpPr/>
          <p:nvPr/>
        </p:nvSpPr>
        <p:spPr>
          <a:xfrm flipH="1">
            <a:off x="767405" y="2132856"/>
            <a:ext cx="504055" cy="2376264"/>
          </a:xfrm>
          <a:prstGeom prst="roundRect">
            <a:avLst/>
          </a:prstGeom>
          <a:solidFill>
            <a:srgbClr val="FFFF00">
              <a:alpha val="10000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567340" y="3189567"/>
            <a:ext cx="3156940" cy="95410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/>
              <a:t>API Key</a:t>
            </a:r>
            <a:r>
              <a:rPr lang="ko-KR" altLang="en-US" sz="1400" dirty="0" smtClean="0"/>
              <a:t>는 개인이나 기업이 구글로 부터 받아야 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요금제입니다</a:t>
            </a:r>
            <a:r>
              <a:rPr lang="en-US" altLang="ko-KR" sz="1400" dirty="0" smtClean="0"/>
              <a:t>.  </a:t>
            </a:r>
          </a:p>
          <a:p>
            <a:pPr latinLnBrk="0"/>
            <a:r>
              <a:rPr lang="ko-KR" altLang="en-US" sz="1400" dirty="0" smtClean="0"/>
              <a:t>이것은 제 개인적인 것이니 여러분만 개인적으로 교육기간에만 사용하십시오</a:t>
            </a:r>
            <a:r>
              <a:rPr lang="en-US" altLang="ko-KR" sz="1400" dirty="0" smtClean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0109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ko-KR" altLang="en-US" dirty="0" smtClean="0"/>
              <a:t>위험 권한을 부여할 때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build.gradle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Module:app</a:t>
            </a:r>
            <a:r>
              <a:rPr lang="en-US" altLang="ko-KR" dirty="0" smtClean="0"/>
              <a:t>) </a:t>
            </a:r>
            <a:r>
              <a:rPr lang="ko-KR" altLang="en-US" dirty="0" smtClean="0"/>
              <a:t>파일도 수정하는 것을 잊지 마십시오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지도 서비스와 같은 외부 라이브러리를 추가할 때 기본적으로 사용하는 </a:t>
            </a:r>
            <a:r>
              <a:rPr lang="en-US" altLang="ko-KR" dirty="0" err="1" smtClean="0"/>
              <a:t>appcompat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버전과 맞지 않아 </a:t>
            </a:r>
            <a:r>
              <a:rPr lang="en-US" altLang="ko-KR" dirty="0" err="1" smtClean="0"/>
              <a:t>build.gradle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Module:app</a:t>
            </a:r>
            <a:r>
              <a:rPr lang="en-US" altLang="ko-KR" dirty="0" smtClean="0"/>
              <a:t>) </a:t>
            </a:r>
            <a:r>
              <a:rPr lang="ko-KR" altLang="en-US" dirty="0" smtClean="0"/>
              <a:t>파일에 빨간 줄이 표시되는 경우가 있습니다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이 때는 몇 가지 라이브러리를 </a:t>
            </a:r>
            <a:r>
              <a:rPr lang="en-US" altLang="ko-KR" dirty="0" smtClean="0"/>
              <a:t>dependencies </a:t>
            </a:r>
            <a:r>
              <a:rPr lang="ko-KR" altLang="en-US" dirty="0" smtClean="0"/>
              <a:t>안에 추가해야 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다음에 나오는 경우에는 </a:t>
            </a:r>
            <a:r>
              <a:rPr lang="en-US" altLang="ko-KR" dirty="0" smtClean="0"/>
              <a:t>2020</a:t>
            </a:r>
            <a:r>
              <a:rPr lang="ko-KR" altLang="en-US" dirty="0" smtClean="0"/>
              <a:t>년 </a:t>
            </a:r>
            <a:r>
              <a:rPr lang="en-US" altLang="ko-KR" dirty="0"/>
              <a:t>7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안스 최신 버전 </a:t>
            </a:r>
            <a:r>
              <a:rPr lang="en-US" altLang="ko-KR" dirty="0" smtClean="0"/>
              <a:t>4.1 </a:t>
            </a:r>
            <a:r>
              <a:rPr lang="ko-KR" altLang="en-US" dirty="0" smtClean="0"/>
              <a:t>으로 빌드한 경우입니다</a:t>
            </a:r>
            <a:r>
              <a:rPr lang="en-US" altLang="ko-KR" dirty="0" smtClean="0"/>
              <a:t>.  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14-2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위치의 지도 보여주기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build.gradle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Module:app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65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ko-KR" altLang="en-US" dirty="0" smtClean="0"/>
              <a:t>위험 권한을 부여할 때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build.gradle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Module:app</a:t>
            </a:r>
            <a:r>
              <a:rPr lang="en-US" altLang="ko-KR" dirty="0" smtClean="0"/>
              <a:t>) </a:t>
            </a:r>
            <a:r>
              <a:rPr lang="ko-KR" altLang="en-US" dirty="0" smtClean="0"/>
              <a:t>파일도 수정하는 것을 잊지 마십시오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14-2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위치의 지도 보여주기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build.gradle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Module:app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453100" y="1268760"/>
            <a:ext cx="11253818" cy="52511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...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allprojects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repositories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maven {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url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'https://jitpack.io'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600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dependencies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implementation 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'androidx.appcompat:appcompat:1.3.1'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implementation 'com.google.android.material:material:1.4.0'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implementation 'androidx.constraintlayout:constraintlayout:2.0.4'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implementation 'com.google.android.gms:play-services-maps:17.0.1'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testImplementation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'junit:junit:4.+'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androidTestImplementation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'androidx.test.ext:junit:1.1.3'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androidTestImplementation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'androidx.test.espresso:espresso-core:3.4.0'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600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implementation 'com.github.pedroSG94:AutoPermissions:1.0.3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'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}</a:t>
            </a:r>
            <a:endParaRPr lang="en-US" altLang="ko-KR" sz="1600" dirty="0">
              <a:latin typeface="Consolas" panose="020B0609020204030204" pitchFamily="49" charset="0"/>
              <a:ea typeface="D2Coding" panose="020B0609020101020101" pitchFamily="49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 flipH="1">
            <a:off x="191345" y="3501008"/>
            <a:ext cx="261755" cy="2232248"/>
          </a:xfrm>
          <a:prstGeom prst="roundRect">
            <a:avLst/>
          </a:prstGeom>
          <a:solidFill>
            <a:srgbClr val="FFFF00">
              <a:alpha val="10000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 flipH="1">
            <a:off x="191345" y="1552152"/>
            <a:ext cx="261756" cy="1516808"/>
          </a:xfrm>
          <a:prstGeom prst="roundRect">
            <a:avLst/>
          </a:prstGeom>
          <a:solidFill>
            <a:srgbClr val="FFFF00">
              <a:alpha val="10000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46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14-1 GPS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나의 위치 확인하기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다음은 현재의 위치를 확인하는 기본적인 방법을 그림으로 표현 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278" y="2381959"/>
            <a:ext cx="1484242" cy="29581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53" y="2423208"/>
            <a:ext cx="1453264" cy="29755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648" y="2405820"/>
            <a:ext cx="1453264" cy="297556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3850648" y="2712124"/>
            <a:ext cx="1453263" cy="2013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시스템 서비스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11865" y="3284984"/>
            <a:ext cx="1080120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위치 관리자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Location</a:t>
            </a:r>
          </a:p>
          <a:p>
            <a:pPr algn="ctr"/>
            <a:r>
              <a:rPr lang="en-US" altLang="ko-KR" sz="1200" dirty="0" smtClean="0"/>
              <a:t>Manager</a:t>
            </a:r>
            <a:endParaRPr lang="ko-KR" altLang="en-US" sz="1200" dirty="0"/>
          </a:p>
        </p:txBody>
      </p:sp>
      <p:sp>
        <p:nvSpPr>
          <p:cNvPr id="8" name="오른쪽 화살표 7"/>
          <p:cNvSpPr/>
          <p:nvPr/>
        </p:nvSpPr>
        <p:spPr>
          <a:xfrm>
            <a:off x="2191618" y="3477969"/>
            <a:ext cx="1659030" cy="311071"/>
          </a:xfrm>
          <a:prstGeom prst="right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011865" y="4832062"/>
            <a:ext cx="1148032" cy="465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GPS Module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2405469" y="3284984"/>
            <a:ext cx="11256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/>
              <a:t>내 위치 요청</a:t>
            </a:r>
            <a:endParaRPr lang="en-US" altLang="ko-KR" sz="1400" dirty="0"/>
          </a:p>
        </p:txBody>
      </p:sp>
      <p:sp>
        <p:nvSpPr>
          <p:cNvPr id="16" name="오른쪽 화살표 15"/>
          <p:cNvSpPr/>
          <p:nvPr/>
        </p:nvSpPr>
        <p:spPr>
          <a:xfrm>
            <a:off x="5393121" y="3477969"/>
            <a:ext cx="1395032" cy="311071"/>
          </a:xfrm>
          <a:prstGeom prst="right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820176" y="3436617"/>
            <a:ext cx="1148032" cy="465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위치 </a:t>
            </a:r>
            <a:r>
              <a:rPr lang="ko-KR" altLang="en-US" sz="1400" dirty="0" err="1" smtClean="0"/>
              <a:t>리스너</a:t>
            </a:r>
            <a:endParaRPr lang="ko-KR" altLang="en-US" sz="1400" dirty="0"/>
          </a:p>
        </p:txBody>
      </p:sp>
      <p:sp>
        <p:nvSpPr>
          <p:cNvPr id="18" name="오른쪽 화살표 17"/>
          <p:cNvSpPr/>
          <p:nvPr/>
        </p:nvSpPr>
        <p:spPr>
          <a:xfrm>
            <a:off x="8085343" y="3477969"/>
            <a:ext cx="1206935" cy="311071"/>
          </a:xfrm>
          <a:prstGeom prst="right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627981" y="3952826"/>
            <a:ext cx="1592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/>
              <a:t>LocationListener</a:t>
            </a:r>
            <a:endParaRPr lang="en-US" altLang="ko-KR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5378120" y="3282728"/>
            <a:ext cx="1293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/>
              <a:t>현재 위치 제공</a:t>
            </a:r>
            <a:endParaRPr lang="en-US" altLang="ko-KR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8004415" y="3297957"/>
            <a:ext cx="1075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/>
              <a:t>화면에 표시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2198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14-1 GPS</a:t>
            </a:r>
            <a:r>
              <a:rPr lang="ko-KR" altLang="en-US" smtClean="0"/>
              <a:t>로 나의 위치 확인하기</a:t>
            </a:r>
            <a:r>
              <a:rPr lang="en-US" altLang="ko-KR" smtClean="0"/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앱 실행하기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실행하면 권한을 부여하라는 대화상자가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[ALLOW]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 화면의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내 위치 확인하기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로 위치 정보를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텍스트뷰와</a:t>
            </a:r>
            <a:r>
              <a:rPr lang="ko-KR" altLang="en-US" dirty="0" smtClean="0">
                <a:sym typeface="Wingdings" panose="05000000000000000000" pitchFamily="2" charset="2"/>
              </a:rPr>
              <a:t> 토스트 메시지로 보여주면서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정해진 위치로 찾아갑니다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지도를 화면에서 이동시키면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코딩한대로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10</a:t>
            </a:r>
            <a:r>
              <a:rPr lang="ko-KR" altLang="en-US" dirty="0" smtClean="0">
                <a:sym typeface="Wingdings" panose="05000000000000000000" pitchFamily="2" charset="2"/>
              </a:rPr>
              <a:t>초마다 </a:t>
            </a:r>
            <a:r>
              <a:rPr lang="ko-KR" altLang="en-US" b="1" dirty="0" smtClean="0">
                <a:sym typeface="Wingdings" panose="05000000000000000000" pitchFamily="2" charset="2"/>
              </a:rPr>
              <a:t>다시 정해진 위치로 돌아가는 것도 </a:t>
            </a:r>
            <a:r>
              <a:rPr lang="ko-KR" altLang="en-US" dirty="0" smtClean="0">
                <a:sym typeface="Wingdings" panose="05000000000000000000" pitchFamily="2" charset="2"/>
              </a:rPr>
              <a:t>관찰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493B47-E977-46F8-8C2F-7DA67431704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8" y="2345552"/>
            <a:ext cx="2311344" cy="40357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25" y="2345552"/>
            <a:ext cx="2291052" cy="403577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8558539">
            <a:off x="4238777" y="2500198"/>
            <a:ext cx="720080" cy="5040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837" y="2352316"/>
            <a:ext cx="2336945" cy="402901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 rot="8558539">
            <a:off x="5976040" y="5389308"/>
            <a:ext cx="720080" cy="5040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206297" y="5011408"/>
            <a:ext cx="2201244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ym typeface="Wingdings" panose="05000000000000000000" pitchFamily="2" charset="2"/>
              </a:rPr>
              <a:t>마지막으로 저장된 위치로 찾아 감</a:t>
            </a:r>
            <a:endParaRPr lang="ko-KR" altLang="en-US" sz="11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450" y="2333429"/>
            <a:ext cx="2302094" cy="4047899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8400256" y="4221088"/>
            <a:ext cx="648072" cy="43204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7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14-1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나의 위치 확인하기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앱 실행하기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Location</a:t>
            </a:r>
            <a:r>
              <a:rPr lang="ko-KR" altLang="en-US" dirty="0" smtClean="0">
                <a:sym typeface="Wingdings" panose="05000000000000000000" pitchFamily="2" charset="2"/>
              </a:rPr>
              <a:t>을 새로 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</a:t>
            </a:r>
            <a:r>
              <a:rPr lang="en-US" altLang="ko-KR" dirty="0" smtClean="0">
                <a:sym typeface="Wingdings" panose="05000000000000000000" pitchFamily="2" charset="2"/>
              </a:rPr>
              <a:t>10</a:t>
            </a:r>
            <a:r>
              <a:rPr lang="ko-KR" altLang="en-US" dirty="0" smtClean="0">
                <a:sym typeface="Wingdings" panose="05000000000000000000" pitchFamily="2" charset="2"/>
              </a:rPr>
              <a:t>초마다 새 위치를 확인하고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16" y="1916832"/>
            <a:ext cx="5488274" cy="436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1916832"/>
            <a:ext cx="2520280" cy="4430386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>
            <a:off x="5375920" y="5589240"/>
            <a:ext cx="216024" cy="21602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0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14-1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나의 위치 확인하기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앱 실행하기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[Set Location]</a:t>
            </a:r>
            <a:r>
              <a:rPr lang="ko-KR" altLang="en-US" dirty="0" smtClean="0">
                <a:sym typeface="Wingdings" panose="05000000000000000000" pitchFamily="2" charset="2"/>
              </a:rPr>
              <a:t>으로 마지막 위치를 저장하고 단말기로 보낼 수 있음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140727" y="2924944"/>
            <a:ext cx="9361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79" y="2276872"/>
            <a:ext cx="5745313" cy="4150059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4035675" y="2708920"/>
            <a:ext cx="2636389" cy="15121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31026" y="5363924"/>
            <a:ext cx="347082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마지막으로 저장된 위치로 찾아 감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770591" y="5779622"/>
            <a:ext cx="530169" cy="5541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935760" y="2708920"/>
            <a:ext cx="1991044" cy="25618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>
            <a:off x="7320136" y="4941168"/>
            <a:ext cx="936104" cy="4227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076831" y="4559179"/>
            <a:ext cx="22653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10</a:t>
            </a:r>
            <a:r>
              <a:rPr lang="ko-KR" altLang="en-US" sz="1400" dirty="0" smtClean="0">
                <a:sym typeface="Wingdings" panose="05000000000000000000" pitchFamily="2" charset="2"/>
              </a:rPr>
              <a:t>초 마다 마지막 위치 표시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398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abhiandroid.com/programming/googlemaps#Steps_For_Getting_The_Google_Maps_Api_Key</a:t>
            </a:r>
            <a:endParaRPr lang="en-US" altLang="ko-KR" dirty="0" smtClean="0"/>
          </a:p>
          <a:p>
            <a:r>
              <a:rPr lang="en-US" altLang="ko-KR" dirty="0" smtClean="0"/>
              <a:t>This example shows </a:t>
            </a:r>
            <a:r>
              <a:rPr lang="en-US" altLang="ko-KR" dirty="0"/>
              <a:t>user current location in Map. We also example different map types, methods and lots more details required while implementing Map in Android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Step 1:</a:t>
            </a:r>
            <a:r>
              <a:rPr lang="en-US" altLang="ko-KR" dirty="0"/>
              <a:t> </a:t>
            </a:r>
            <a:r>
              <a:rPr lang="en-US" altLang="ko-KR" dirty="0" smtClean="0"/>
              <a:t>Open </a:t>
            </a:r>
            <a:r>
              <a:rPr lang="en-US" altLang="ko-KR" dirty="0"/>
              <a:t>Google developer console and </a:t>
            </a:r>
            <a:r>
              <a:rPr lang="en-US" altLang="ko-KR" dirty="0" smtClean="0"/>
              <a:t>sign-in </a:t>
            </a:r>
            <a:r>
              <a:rPr lang="en-US" altLang="ko-KR" dirty="0"/>
              <a:t>with your </a:t>
            </a:r>
            <a:r>
              <a:rPr lang="en-US" altLang="ko-KR" dirty="0" err="1"/>
              <a:t>gmail</a:t>
            </a:r>
            <a:r>
              <a:rPr lang="en-US" altLang="ko-KR" dirty="0"/>
              <a:t> account: </a:t>
            </a: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console.developers.google.com/project</a:t>
            </a:r>
            <a:endParaRPr lang="en-US" altLang="ko-KR" dirty="0" smtClean="0"/>
          </a:p>
          <a:p>
            <a:endParaRPr lang="en-US" altLang="ko-KR" b="1" dirty="0"/>
          </a:p>
          <a:p>
            <a:r>
              <a:rPr lang="en-US" altLang="ko-KR" b="1" dirty="0"/>
              <a:t>Step 2: </a:t>
            </a:r>
            <a:r>
              <a:rPr lang="en-US" altLang="ko-KR" dirty="0"/>
              <a:t>Now create new project. You can create new project by clicking on the </a:t>
            </a:r>
            <a:r>
              <a:rPr lang="en-US" altLang="ko-KR" b="1" dirty="0"/>
              <a:t>Create Project</a:t>
            </a:r>
            <a:r>
              <a:rPr lang="en-US" altLang="ko-KR" dirty="0"/>
              <a:t> </a:t>
            </a:r>
            <a:r>
              <a:rPr lang="en-US" altLang="ko-KR" dirty="0">
                <a:hlinkClick r:id="rId4" tooltip="Button Tutorial"/>
              </a:rPr>
              <a:t>button</a:t>
            </a:r>
            <a:r>
              <a:rPr lang="en-US" altLang="ko-KR" dirty="0"/>
              <a:t> and give name to your project</a:t>
            </a:r>
            <a:r>
              <a:rPr lang="en-US" altLang="ko-KR" dirty="0" smtClean="0"/>
              <a:t>.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Google Maps API Key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받는 방법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16" y="4293096"/>
            <a:ext cx="7254869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5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altLang="ko-KR" b="1" dirty="0" smtClean="0"/>
              <a:t>Step </a:t>
            </a:r>
            <a:r>
              <a:rPr lang="en-US" altLang="ko-KR" b="1" dirty="0"/>
              <a:t>3</a:t>
            </a:r>
            <a:r>
              <a:rPr lang="en-US" altLang="ko-KR" b="1" dirty="0" smtClean="0"/>
              <a:t>:</a:t>
            </a:r>
            <a:r>
              <a:rPr lang="en-US" altLang="ko-KR" b="1" dirty="0"/>
              <a:t> </a:t>
            </a:r>
            <a:r>
              <a:rPr lang="en-US" altLang="ko-KR" dirty="0"/>
              <a:t>Now click on APIs &amp; Services and open Dashboard from it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Step 4:</a:t>
            </a:r>
            <a:r>
              <a:rPr lang="en-US" altLang="ko-KR" dirty="0"/>
              <a:t> In this open </a:t>
            </a:r>
            <a:r>
              <a:rPr lang="en-US" altLang="ko-KR" b="1" dirty="0"/>
              <a:t>Enable APIS AND SERICES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Google Maps API Key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받는 방법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3" y="1292915"/>
            <a:ext cx="3888432" cy="2905482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695400" y="1292914"/>
            <a:ext cx="432048" cy="434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911424" y="1966146"/>
            <a:ext cx="432048" cy="434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431704" y="2058581"/>
            <a:ext cx="432048" cy="434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47" y="4871628"/>
            <a:ext cx="4595258" cy="1775614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3002608" y="5542405"/>
            <a:ext cx="432048" cy="434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42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altLang="ko-KR" b="1" dirty="0" smtClean="0"/>
              <a:t>Step </a:t>
            </a:r>
            <a:r>
              <a:rPr lang="en-US" altLang="ko-KR" b="1" dirty="0"/>
              <a:t>5</a:t>
            </a:r>
            <a:r>
              <a:rPr lang="en-US" altLang="ko-KR" b="1" dirty="0" smtClean="0"/>
              <a:t>:</a:t>
            </a:r>
            <a:r>
              <a:rPr lang="en-US" altLang="ko-KR" b="1" dirty="0"/>
              <a:t> </a:t>
            </a:r>
            <a:r>
              <a:rPr lang="en-US" altLang="ko-KR" dirty="0"/>
              <a:t>Now open Google Map Android API</a:t>
            </a:r>
            <a:r>
              <a:rPr lang="en-US" altLang="ko-KR" dirty="0" smtClean="0"/>
              <a:t>..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b="1" dirty="0"/>
              <a:t>Step 6:</a:t>
            </a:r>
            <a:r>
              <a:rPr lang="en-US" altLang="ko-KR" dirty="0"/>
              <a:t> Now go to</a:t>
            </a:r>
            <a:r>
              <a:rPr lang="en-US" altLang="ko-KR" b="1" dirty="0"/>
              <a:t> Credentials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Google 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Maps API Key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받는 방법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292914"/>
            <a:ext cx="6340389" cy="2552921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839416" y="1945029"/>
            <a:ext cx="432048" cy="434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75571" y="3538058"/>
            <a:ext cx="2190023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Open Google Map API</a:t>
            </a:r>
            <a:endParaRPr lang="ko-KR" altLang="en-US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658" y="836712"/>
            <a:ext cx="3517468" cy="3101767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7803714" y="2449985"/>
            <a:ext cx="432048" cy="434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1876227" y="2162059"/>
            <a:ext cx="759593" cy="14276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9022388" y="2327441"/>
            <a:ext cx="504056" cy="1538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136" y="3907873"/>
            <a:ext cx="2757587" cy="2815574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3978088" y="5960938"/>
            <a:ext cx="432048" cy="434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endCxn id="22" idx="1"/>
          </p:cNvCxnSpPr>
          <p:nvPr/>
        </p:nvCxnSpPr>
        <p:spPr>
          <a:xfrm>
            <a:off x="2063552" y="4581128"/>
            <a:ext cx="1914536" cy="15968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아래쪽 화살표 6"/>
          <p:cNvSpPr/>
          <p:nvPr/>
        </p:nvSpPr>
        <p:spPr>
          <a:xfrm>
            <a:off x="4363365" y="3620283"/>
            <a:ext cx="432048" cy="31819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36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altLang="ko-KR" b="1" dirty="0"/>
              <a:t>Step 7: </a:t>
            </a:r>
            <a:r>
              <a:rPr lang="en-US" altLang="ko-KR" dirty="0"/>
              <a:t> Here click on Create credentials and choose API key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Google Maps API Key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받는 방법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280338"/>
            <a:ext cx="7632848" cy="301720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 rot="2363752">
            <a:off x="7115033" y="2412353"/>
            <a:ext cx="597007" cy="475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854" y="3550240"/>
            <a:ext cx="5308007" cy="2686502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 rot="2363752">
            <a:off x="5410788" y="4844988"/>
            <a:ext cx="597007" cy="475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011" y="4709507"/>
            <a:ext cx="1623201" cy="148602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3" name="오른쪽 화살표 22"/>
          <p:cNvSpPr/>
          <p:nvPr/>
        </p:nvSpPr>
        <p:spPr>
          <a:xfrm rot="2363752">
            <a:off x="9779507" y="5245940"/>
            <a:ext cx="597007" cy="475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83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altLang="ko-KR" b="1" dirty="0"/>
              <a:t>Step </a:t>
            </a:r>
            <a:r>
              <a:rPr lang="en-US" altLang="ko-KR" b="1" dirty="0" smtClean="0"/>
              <a:t>8:</a:t>
            </a:r>
            <a:r>
              <a:rPr lang="en-US" altLang="ko-KR" b="1" dirty="0"/>
              <a:t> </a:t>
            </a:r>
            <a:r>
              <a:rPr lang="en-US" altLang="ko-KR" dirty="0"/>
              <a:t> OAuth </a:t>
            </a:r>
            <a:r>
              <a:rPr lang="ko-KR" altLang="en-US" dirty="0"/>
              <a:t>동의 </a:t>
            </a:r>
            <a:r>
              <a:rPr lang="ko-KR" altLang="en-US" dirty="0" smtClean="0"/>
              <a:t>화면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앱의 이름을 입력하면</a:t>
            </a:r>
            <a:r>
              <a:rPr lang="en-US" altLang="ko-KR" dirty="0" smtClean="0"/>
              <a:t>, [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버튼이 활성화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그러면 </a:t>
            </a:r>
            <a:r>
              <a:rPr lang="en-US" altLang="ko-KR" dirty="0" smtClean="0"/>
              <a:t>[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]</a:t>
            </a:r>
            <a:r>
              <a:rPr lang="ko-KR" altLang="en-US" dirty="0" smtClean="0"/>
              <a:t>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이멜주소는</a:t>
            </a:r>
            <a:r>
              <a:rPr lang="ko-KR" altLang="en-US" dirty="0" smtClean="0"/>
              <a:t> 자동으로 입력되어 있음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Google Maps API Key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받는 방법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556792"/>
            <a:ext cx="4709568" cy="4778154"/>
          </a:xfrm>
          <a:prstGeom prst="rect">
            <a:avLst/>
          </a:prstGeom>
        </p:spPr>
      </p:pic>
      <p:sp>
        <p:nvSpPr>
          <p:cNvPr id="9" name="왼쪽 화살표 8"/>
          <p:cNvSpPr/>
          <p:nvPr/>
        </p:nvSpPr>
        <p:spPr>
          <a:xfrm>
            <a:off x="2351584" y="3666621"/>
            <a:ext cx="432048" cy="45249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화살표 12"/>
          <p:cNvSpPr/>
          <p:nvPr/>
        </p:nvSpPr>
        <p:spPr>
          <a:xfrm>
            <a:off x="2421045" y="5894114"/>
            <a:ext cx="432048" cy="45249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974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altLang="ko-KR" b="1" dirty="0"/>
              <a:t>Step </a:t>
            </a:r>
            <a:r>
              <a:rPr lang="en-US" altLang="ko-KR" b="1" dirty="0" smtClean="0"/>
              <a:t>9:</a:t>
            </a:r>
            <a:r>
              <a:rPr lang="en-US" altLang="ko-KR" b="1" dirty="0"/>
              <a:t> </a:t>
            </a:r>
            <a:r>
              <a:rPr lang="en-US" altLang="ko-KR" dirty="0"/>
              <a:t> </a:t>
            </a:r>
            <a:r>
              <a:rPr lang="en-US" altLang="ko-KR" dirty="0" smtClean="0"/>
              <a:t>API key created.  +</a:t>
            </a:r>
            <a:r>
              <a:rPr lang="ko-KR" altLang="en-US" dirty="0" smtClean="0"/>
              <a:t>사용자 인증 정보 만들기를 클릭하면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키가 생성됨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API key</a:t>
            </a:r>
            <a:r>
              <a:rPr lang="ko-KR" altLang="en-US" dirty="0" smtClean="0"/>
              <a:t>는 여기 웹사이트에 저장이 되어 있어서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필요할 때마다 참조하면 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Google Maps API Key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받는 방법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484784"/>
            <a:ext cx="9089553" cy="23270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2169052"/>
            <a:ext cx="8367485" cy="4656223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7968208" y="2348880"/>
            <a:ext cx="288032" cy="36004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071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구글맵은</a:t>
            </a:r>
            <a:r>
              <a:rPr lang="ko-KR" altLang="en-US" dirty="0" smtClean="0"/>
              <a:t> 지도의 가장 기본적인 정보들은 타일</a:t>
            </a:r>
            <a:r>
              <a:rPr lang="en-US" altLang="ko-KR" dirty="0" smtClean="0"/>
              <a:t>(Tile)</a:t>
            </a:r>
            <a:r>
              <a:rPr lang="ko-KR" altLang="en-US" dirty="0" smtClean="0"/>
              <a:t>모양의 이미지로 만들어 저장하고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또한 보여줍니다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부가적인 위치정보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예를 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어느 카페의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경로를 표현하는 선 등은 별도의 오버레이로 정의하여 추가할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 smtClean="0"/>
              <a:t>Step </a:t>
            </a:r>
            <a:r>
              <a:rPr lang="en-US" altLang="ko-KR" b="1" dirty="0"/>
              <a:t>1</a:t>
            </a:r>
            <a:r>
              <a:rPr lang="en-US" altLang="ko-KR" b="1" dirty="0" smtClean="0"/>
              <a:t>:</a:t>
            </a:r>
            <a:r>
              <a:rPr lang="en-US" altLang="ko-KR" b="1" dirty="0"/>
              <a:t> </a:t>
            </a:r>
            <a:r>
              <a:rPr lang="en-US" altLang="ko-KR" dirty="0"/>
              <a:t> </a:t>
            </a:r>
            <a:r>
              <a:rPr lang="en-US" altLang="ko-KR" b="1" dirty="0" smtClean="0">
                <a:solidFill>
                  <a:srgbClr val="C00000"/>
                </a:solidFill>
              </a:rPr>
              <a:t>Hu142Map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폴더를 복사하여 </a:t>
            </a:r>
            <a:r>
              <a:rPr lang="en-US" altLang="ko-KR" b="1" dirty="0" smtClean="0">
                <a:solidFill>
                  <a:srgbClr val="C00000"/>
                </a:solidFill>
              </a:rPr>
              <a:t>Hu143Markers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폴더를 만듭니다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안스를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정료하고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시작하여 </a:t>
            </a:r>
            <a:r>
              <a:rPr lang="en-US" altLang="ko-KR" b="1" dirty="0" smtClean="0"/>
              <a:t>Hu143Markers</a:t>
            </a:r>
            <a:r>
              <a:rPr lang="ko-KR" altLang="en-US" dirty="0" smtClean="0"/>
              <a:t>를 열고</a:t>
            </a:r>
            <a:r>
              <a:rPr lang="en-US" altLang="ko-KR" dirty="0" smtClean="0"/>
              <a:t>, strings.xml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settings.gradle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프로젝트 이름을 수정합니다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Step 2: MainAcitivity.java </a:t>
            </a:r>
            <a:r>
              <a:rPr lang="ko-KR" altLang="en-US" dirty="0" smtClean="0"/>
              <a:t>파일에서 다음을 코드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C00000"/>
                </a:solidFill>
              </a:rPr>
              <a:t>빨간색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추가합니다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지도에 아이콘 추가하기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sp>
        <p:nvSpPr>
          <p:cNvPr id="10" name="Rectangle 1"/>
          <p:cNvSpPr txBox="1">
            <a:spLocks noChangeArrowheads="1"/>
          </p:cNvSpPr>
          <p:nvPr/>
        </p:nvSpPr>
        <p:spPr bwMode="auto">
          <a:xfrm>
            <a:off x="453100" y="2780928"/>
            <a:ext cx="11253818" cy="373893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public class MainActivity extends AppCompatActivity implements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AutoPermissionsListener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public static final String TAG = "HuStar";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SupportMapFragment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mapFragment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GoogleMap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map;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MarkerOptions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myLocationMarker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b="1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b="1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...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600" b="1" dirty="0" smtClean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mapFragment.getMapAsync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(new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OnMapReadyCallback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()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@Override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public void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onMapReady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GoogleMap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googleMap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)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    Log.d("Map", "map is 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ready.");</a:t>
            </a:r>
            <a:endParaRPr lang="en-US" altLang="ko-KR" sz="1600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    map =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googleMap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   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map.setMyLocationEnabled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(true);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    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});</a:t>
            </a:r>
          </a:p>
        </p:txBody>
      </p:sp>
    </p:spTree>
    <p:extLst>
      <p:ext uri="{BB962C8B-B14F-4D97-AF65-F5344CB8AC3E}">
        <p14:creationId xmlns:p14="http://schemas.microsoft.com/office/powerpoint/2010/main" val="592449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14-1 GPS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나의 위치 확인하기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나의 위치 확인하기 실습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프로젝트 만들기와 레이아웃 디자인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 프로젝트 </a:t>
            </a:r>
            <a:r>
              <a:rPr lang="en-US" altLang="ko-KR" b="1" dirty="0" smtClean="0">
                <a:sym typeface="Wingdings" panose="05000000000000000000" pitchFamily="2" charset="2"/>
              </a:rPr>
              <a:t>Hu141Location</a:t>
            </a:r>
            <a:r>
              <a:rPr lang="ko-KR" altLang="en-US" dirty="0" smtClean="0">
                <a:sym typeface="Wingdings" panose="05000000000000000000" pitchFamily="2" charset="2"/>
              </a:rPr>
              <a:t> 를 시작하고 패키지 이름은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org.joy.map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에서 기존의 </a:t>
            </a:r>
            <a:r>
              <a:rPr lang="ko-KR" altLang="en-US" dirty="0" err="1" smtClean="0">
                <a:sym typeface="Wingdings" panose="05000000000000000000" pitchFamily="2" charset="2"/>
              </a:rPr>
              <a:t>텍스뷰에는</a:t>
            </a:r>
            <a:r>
              <a:rPr lang="ko-KR" altLang="en-US" dirty="0" smtClean="0">
                <a:sym typeface="Wingdings" panose="05000000000000000000" pitchFamily="2" charset="2"/>
              </a:rPr>
              <a:t> 없는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가 없는데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id=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textView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=18dp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 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버튼</a:t>
            </a:r>
            <a:r>
              <a:rPr lang="en-US" altLang="ko-KR" dirty="0" smtClean="0">
                <a:sym typeface="Wingdings" panose="05000000000000000000" pitchFamily="2" charset="2"/>
              </a:rPr>
              <a:t>(id=</a:t>
            </a:r>
            <a:r>
              <a:rPr lang="en-US" altLang="ko-KR" b="1" dirty="0" smtClean="0">
                <a:sym typeface="Wingdings" panose="05000000000000000000" pitchFamily="2" charset="2"/>
              </a:rPr>
              <a:t>button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 하나를 추가하여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</a:t>
            </a:r>
            <a:r>
              <a:rPr lang="ko-KR" altLang="en-US" dirty="0" smtClean="0">
                <a:sym typeface="Wingdings" panose="05000000000000000000" pitchFamily="2" charset="2"/>
              </a:rPr>
              <a:t> 위에 배치합니다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내 위치 확인하기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내 위치는 여기에</a:t>
            </a:r>
            <a:r>
              <a:rPr lang="en-US" altLang="ko-KR" b="1" dirty="0" smtClean="0">
                <a:sym typeface="Wingdings" panose="05000000000000000000" pitchFamily="2" charset="2"/>
              </a:rPr>
              <a:t>...</a:t>
            </a:r>
            <a:r>
              <a:rPr lang="en-US" altLang="ko-KR" dirty="0" smtClean="0">
                <a:sym typeface="Wingdings" panose="05000000000000000000" pitchFamily="2" charset="2"/>
              </a:rPr>
              <a:t>], </a:t>
            </a:r>
            <a:r>
              <a:rPr lang="ko-KR" altLang="en-US" dirty="0" smtClean="0">
                <a:sym typeface="Wingdings" panose="05000000000000000000" pitchFamily="2" charset="2"/>
              </a:rPr>
              <a:t>버튼은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내 위치 확인하기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가 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누르면 내 위치 확인을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결과를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텍스트뷰에</a:t>
            </a:r>
            <a:r>
              <a:rPr lang="ko-KR" altLang="en-US" dirty="0" smtClean="0">
                <a:sym typeface="Wingdings" panose="05000000000000000000" pitchFamily="2" charset="2"/>
              </a:rPr>
              <a:t> 보여 줍니다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154575"/>
            <a:ext cx="3679338" cy="23652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478" y="3038403"/>
            <a:ext cx="1986553" cy="34880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411" y="3038403"/>
            <a:ext cx="1983989" cy="345695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691776" y="4612989"/>
            <a:ext cx="907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실행 화면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1113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altLang="ko-KR" b="1" dirty="0" smtClean="0"/>
              <a:t>Step 2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MainAcitivity.java </a:t>
            </a:r>
            <a:r>
              <a:rPr lang="ko-KR" altLang="en-US" dirty="0" smtClean="0"/>
              <a:t>파일에서 다음을 코드를 추가합니다</a:t>
            </a:r>
            <a:r>
              <a:rPr lang="en-US" altLang="ko-KR" dirty="0" smtClean="0"/>
              <a:t>. </a:t>
            </a:r>
            <a:r>
              <a:rPr lang="ko-KR" altLang="en-US" dirty="0"/>
              <a:t>이 두 메소드는 화면이 중지되거나 재개할 때도 </a:t>
            </a:r>
            <a:r>
              <a:rPr lang="ko-KR" altLang="en-US" dirty="0" err="1"/>
              <a:t>구글맵이</a:t>
            </a:r>
            <a:r>
              <a:rPr lang="ko-KR" altLang="en-US" dirty="0"/>
              <a:t> 내 위치를 알아서 지도에 표시해줍니다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지도에 아이콘 추가하기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sp>
        <p:nvSpPr>
          <p:cNvPr id="10" name="Rectangle 1"/>
          <p:cNvSpPr txBox="1">
            <a:spLocks noChangeArrowheads="1"/>
          </p:cNvSpPr>
          <p:nvPr/>
        </p:nvSpPr>
        <p:spPr bwMode="auto">
          <a:xfrm>
            <a:off x="453100" y="1844824"/>
            <a:ext cx="11253818" cy="37444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    ...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AutoPermissions.Companion.loadAllPermissions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(this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, 101);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} // end of onCreate()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600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Override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protected void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onPause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()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super.onPause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();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600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@Override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protected void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onResume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()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super.onResume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();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}    </a:t>
            </a:r>
            <a:endParaRPr lang="en-US" altLang="ko-KR" sz="1600" dirty="0" smtClean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...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600" dirty="0">
              <a:latin typeface="Consolas" panose="020B0609020204030204" pitchFamily="49" charset="0"/>
              <a:ea typeface="D2Coding" panose="020B0609020101020101" pitchFamily="49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95400" y="2711431"/>
            <a:ext cx="10729192" cy="3771684"/>
            <a:chOff x="695400" y="2711431"/>
            <a:chExt cx="10729192" cy="3771684"/>
          </a:xfrm>
        </p:grpSpPr>
        <p:cxnSp>
          <p:nvCxnSpPr>
            <p:cNvPr id="7" name="직선 화살표 연결선 6"/>
            <p:cNvCxnSpPr/>
            <p:nvPr/>
          </p:nvCxnSpPr>
          <p:spPr>
            <a:xfrm flipH="1">
              <a:off x="2207568" y="2973041"/>
              <a:ext cx="313621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4627274" y="2711431"/>
              <a:ext cx="6034024" cy="738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1400" dirty="0" smtClean="0"/>
                <a:t>@Over </a:t>
              </a:r>
              <a:r>
                <a:rPr lang="ko-KR" altLang="en-US" sz="1400" dirty="0" smtClean="0"/>
                <a:t>를 입력하면 나타나는 리스트에서 </a:t>
              </a:r>
              <a:r>
                <a:rPr lang="en-US" altLang="ko-KR" sz="1400" b="1" dirty="0" smtClean="0">
                  <a:solidFill>
                    <a:srgbClr val="C00000"/>
                  </a:solidFill>
                </a:rPr>
                <a:t>Override/Implement method...</a:t>
              </a:r>
              <a:br>
                <a:rPr lang="en-US" altLang="ko-KR" sz="1400" b="1" dirty="0" smtClean="0">
                  <a:solidFill>
                    <a:srgbClr val="C00000"/>
                  </a:solidFill>
                </a:rPr>
              </a:br>
              <a:r>
                <a:rPr lang="ko-KR" altLang="en-US" sz="1400" dirty="0" smtClean="0"/>
                <a:t>를 선택</a:t>
              </a:r>
              <a:r>
                <a:rPr lang="en-US" altLang="ko-KR" sz="1400" dirty="0" smtClean="0"/>
                <a:t>(</a:t>
              </a:r>
              <a:r>
                <a:rPr lang="ko-KR" altLang="en-US" sz="1400" dirty="0" smtClean="0"/>
                <a:t>탭</a:t>
              </a:r>
              <a:r>
                <a:rPr lang="en-US" altLang="ko-KR" sz="1400" dirty="0" smtClean="0"/>
                <a:t>)</a:t>
              </a:r>
              <a:r>
                <a:rPr lang="ko-KR" altLang="en-US" sz="1400" dirty="0" smtClean="0"/>
                <a:t>하면 나타나는 리스트</a:t>
              </a:r>
              <a:r>
                <a:rPr lang="en-US" altLang="ko-KR" sz="1400" dirty="0" smtClean="0"/>
                <a:t>(.....</a:t>
              </a:r>
              <a:r>
                <a:rPr lang="en-US" altLang="ko-KR" sz="1400" dirty="0" err="1" smtClean="0"/>
                <a:t>FragmentActivity</a:t>
              </a:r>
              <a:r>
                <a:rPr lang="en-US" altLang="ko-KR" sz="1400" dirty="0" smtClean="0"/>
                <a:t>)</a:t>
              </a:r>
              <a:r>
                <a:rPr lang="ko-KR" altLang="en-US" sz="1400" dirty="0" smtClean="0"/>
                <a:t>에서 </a:t>
              </a:r>
              <a:r>
                <a:rPr lang="en-US" altLang="ko-KR" sz="1400" dirty="0" err="1" smtClean="0"/>
                <a:t>onPause</a:t>
              </a:r>
              <a:r>
                <a:rPr lang="en-US" altLang="ko-KR" sz="1400" dirty="0" smtClean="0"/>
                <a:t>()</a:t>
              </a:r>
              <a:r>
                <a:rPr lang="ko-KR" altLang="en-US" sz="1400" dirty="0" smtClean="0"/>
                <a:t>와 </a:t>
              </a: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en-US" altLang="ko-KR" sz="1400" dirty="0" err="1" smtClean="0"/>
                <a:t>onResume</a:t>
              </a:r>
              <a:r>
                <a:rPr lang="ko-KR" altLang="en-US" sz="1400" dirty="0" smtClean="0"/>
                <a:t>을 선택하면 코드 </a:t>
              </a:r>
              <a:r>
                <a:rPr lang="en-US" altLang="ko-KR" sz="1400" dirty="0" smtClean="0"/>
                <a:t>Autocomplete</a:t>
              </a:r>
              <a:r>
                <a:rPr lang="ko-KR" altLang="en-US" sz="1400" dirty="0" smtClean="0"/>
                <a:t>이 일어납니다</a:t>
              </a:r>
              <a:r>
                <a:rPr lang="en-US" altLang="ko-KR" sz="1400" dirty="0" smtClean="0"/>
                <a:t>. </a:t>
              </a: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7964" y="3489264"/>
              <a:ext cx="4275190" cy="176799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695400" y="2834290"/>
              <a:ext cx="4464496" cy="2250893"/>
            </a:xfrm>
            <a:prstGeom prst="rect">
              <a:avLst/>
            </a:prstGeom>
            <a:solidFill>
              <a:srgbClr val="FFC000">
                <a:alpha val="1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71864" y="4077072"/>
              <a:ext cx="2880320" cy="720080"/>
            </a:xfrm>
            <a:prstGeom prst="rect">
              <a:avLst/>
            </a:prstGeom>
            <a:solidFill>
              <a:srgbClr val="FFC000">
                <a:alpha val="1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7054" y="3533919"/>
              <a:ext cx="2110923" cy="2949196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8913154" y="3450095"/>
              <a:ext cx="2511438" cy="33894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H="1">
              <a:off x="7752184" y="4581128"/>
              <a:ext cx="576064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2153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altLang="ko-KR" b="1" dirty="0" smtClean="0"/>
              <a:t>Step 3: </a:t>
            </a:r>
            <a:r>
              <a:rPr lang="ko-KR" altLang="en-US" dirty="0" smtClean="0"/>
              <a:t>사용자가 정한 장소에 추가적인 표시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빨간색</a:t>
            </a:r>
            <a:r>
              <a:rPr lang="en-US" altLang="ko-KR" dirty="0" smtClean="0"/>
              <a:t>)</a:t>
            </a:r>
            <a:r>
              <a:rPr lang="ko-KR" altLang="en-US" dirty="0" smtClean="0"/>
              <a:t>된 코드를 추가합니다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지도에 아이콘 추가하기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sp>
        <p:nvSpPr>
          <p:cNvPr id="10" name="Rectangle 1"/>
          <p:cNvSpPr txBox="1">
            <a:spLocks noChangeArrowheads="1"/>
          </p:cNvSpPr>
          <p:nvPr/>
        </p:nvSpPr>
        <p:spPr bwMode="auto">
          <a:xfrm>
            <a:off x="453100" y="1412776"/>
            <a:ext cx="11253818" cy="482453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...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private 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showCurrentLocation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(double latitude, double longitude) 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       ...</a:t>
            </a:r>
            <a:endParaRPr lang="en-US" altLang="ko-KR" sz="1600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LatLng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curPoint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= new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LatLng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(latitude, longitude);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map.animateCamera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CameraUpdateFactory.newLatLngZoom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  <a:ea typeface="D2Coding" panose="020B0609020101020101" pitchFamily="49" charset="-127"/>
              </a:rPr>
              <a:t>curPoint</a:t>
            </a: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, 15));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600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b="1" dirty="0"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showMyLocationMarker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(latitude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, 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longitude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latin typeface="Consolas" panose="020B0609020204030204" pitchFamily="49" charset="0"/>
                <a:ea typeface="D2Coding" panose="020B0609020101020101" pitchFamily="49" charset="-127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600" b="1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private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void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showMyLocationMarker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(double latitude, double longitude){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if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(map !=null){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MarkerOptions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marker = new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MarkerOptions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().position(new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LatLng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(latitude, longitude));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marker.title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("HuStar");</a:t>
            </a:r>
            <a:endParaRPr lang="en-US" altLang="ko-KR" sz="1600" b="1" dirty="0">
              <a:solidFill>
                <a:srgbClr val="C0000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// </a:t>
            </a:r>
            <a:r>
              <a:rPr lang="en-US" altLang="ko-KR" sz="1600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marker.icon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BitmapDescriptorFactory.fromResource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  <a:ea typeface="D2Coding" panose="020B0609020101020101" pitchFamily="49" charset="-127"/>
              </a:rPr>
              <a:t>R.drawable.pin</a:t>
            </a:r>
            <a:r>
              <a:rPr lang="en-US" altLang="ko-KR" sz="1600" dirty="0" smtClean="0">
                <a:latin typeface="Consolas" panose="020B0609020204030204" pitchFamily="49" charset="0"/>
                <a:ea typeface="D2Coding" panose="020B0609020101020101" pitchFamily="49" charset="-127"/>
              </a:rPr>
              <a:t>));</a:t>
            </a:r>
            <a:endParaRPr lang="en-US" altLang="ko-KR" sz="1600" dirty="0"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map.addMarker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(marker);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}    </a:t>
            </a:r>
            <a:endParaRPr lang="en-US" altLang="ko-KR" sz="1600" b="1" dirty="0" smtClean="0">
              <a:solidFill>
                <a:srgbClr val="C0000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}</a:t>
            </a:r>
            <a:endParaRPr lang="en-US" altLang="ko-KR" sz="1600" b="1" dirty="0">
              <a:solidFill>
                <a:srgbClr val="C0000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239504" y="3398760"/>
            <a:ext cx="445598" cy="816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685102" y="3179966"/>
            <a:ext cx="13147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Marker </a:t>
            </a:r>
            <a:r>
              <a:rPr lang="ko-KR" altLang="en-US" sz="1600" dirty="0" smtClean="0"/>
              <a:t>생성</a:t>
            </a:r>
            <a:endParaRPr lang="ko-KR" altLang="en-US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2783632" y="5449575"/>
            <a:ext cx="2332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지도에 </a:t>
            </a:r>
            <a:r>
              <a:rPr lang="en-US" altLang="ko-KR" sz="1600" dirty="0" smtClean="0"/>
              <a:t>Marker </a:t>
            </a:r>
            <a:r>
              <a:rPr lang="ko-KR" altLang="en-US" sz="1600" dirty="0" smtClean="0"/>
              <a:t>추가하기</a:t>
            </a:r>
            <a:endParaRPr lang="ko-KR" altLang="en-US" sz="1600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2274150" y="5403268"/>
            <a:ext cx="442899" cy="251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519936" y="5131821"/>
            <a:ext cx="4896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사용자 </a:t>
            </a:r>
            <a:r>
              <a:rPr lang="ko-KR" altLang="en-US" sz="1400" dirty="0" err="1" smtClean="0"/>
              <a:t>마커를</a:t>
            </a:r>
            <a:r>
              <a:rPr lang="ko-KR" altLang="en-US" sz="1400" dirty="0" smtClean="0"/>
              <a:t> 사용하기 위해서는 </a:t>
            </a:r>
            <a:r>
              <a:rPr lang="en-US" altLang="ko-KR" sz="1400" dirty="0" smtClean="0"/>
              <a:t>images </a:t>
            </a:r>
            <a:r>
              <a:rPr lang="ko-KR" altLang="en-US" sz="1400" dirty="0"/>
              <a:t>폴더에서 </a:t>
            </a:r>
            <a:r>
              <a:rPr lang="en-US" altLang="ko-KR" sz="1400" dirty="0"/>
              <a:t>icon </a:t>
            </a:r>
            <a:r>
              <a:rPr lang="ko-KR" altLang="en-US" sz="1400" dirty="0" smtClean="0"/>
              <a:t>파일</a:t>
            </a:r>
            <a:r>
              <a:rPr lang="en-US" altLang="ko-KR" sz="1400" dirty="0" smtClean="0"/>
              <a:t>(pin.png)</a:t>
            </a:r>
            <a:r>
              <a:rPr lang="ko-KR" altLang="en-US" sz="1400" dirty="0" smtClean="0"/>
              <a:t>을 복사하여 </a:t>
            </a:r>
            <a:r>
              <a:rPr lang="en-US" altLang="ko-KR" sz="1400" dirty="0"/>
              <a:t>drawable </a:t>
            </a:r>
            <a:r>
              <a:rPr lang="ko-KR" altLang="en-US" sz="1400" dirty="0"/>
              <a:t>폴더에 넣어 주세요</a:t>
            </a:r>
          </a:p>
        </p:txBody>
      </p:sp>
    </p:spTree>
    <p:extLst>
      <p:ext uri="{BB962C8B-B14F-4D97-AF65-F5344CB8AC3E}">
        <p14:creationId xmlns:p14="http://schemas.microsoft.com/office/powerpoint/2010/main" val="9399094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ko-KR" altLang="en-US" b="1" dirty="0" smtClean="0"/>
              <a:t>앱 실행 화면 </a:t>
            </a:r>
            <a:r>
              <a:rPr lang="en-US" altLang="ko-KR" b="1" dirty="0" smtClean="0"/>
              <a:t>1:</a:t>
            </a:r>
            <a:r>
              <a:rPr lang="en-US" altLang="ko-KR" dirty="0" smtClean="0"/>
              <a:t>.</a:t>
            </a:r>
            <a:r>
              <a:rPr lang="ko-KR" altLang="en-US" dirty="0" smtClean="0"/>
              <a:t>단말기에서 지도를 움직여도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초 간격으로 제자리 돌아오는 것을 관찰할 수 있습니다</a:t>
            </a:r>
            <a:r>
              <a:rPr lang="en-US" altLang="ko-KR" dirty="0" smtClean="0"/>
              <a:t>. </a:t>
            </a:r>
            <a:r>
              <a:rPr lang="ko-KR" altLang="en-US" dirty="0"/>
              <a:t>새로운 위치를 </a:t>
            </a:r>
            <a:r>
              <a:rPr lang="en-US" altLang="ko-KR" dirty="0"/>
              <a:t>[Set Location]</a:t>
            </a:r>
            <a:r>
              <a:rPr lang="ko-KR" altLang="en-US" dirty="0"/>
              <a:t>으로 지정하면</a:t>
            </a:r>
            <a:r>
              <a:rPr lang="en-US" altLang="ko-KR" dirty="0"/>
              <a:t>, </a:t>
            </a:r>
            <a:r>
              <a:rPr lang="ko-KR" altLang="en-US" dirty="0"/>
              <a:t>단말기의 지도가 자동으로 새 위치로 </a:t>
            </a:r>
            <a:r>
              <a:rPr lang="ko-KR" altLang="en-US" dirty="0" smtClean="0"/>
              <a:t>조정됩니다</a:t>
            </a:r>
            <a:endParaRPr lang="en-US" altLang="ko-KR" dirty="0" smtClean="0"/>
          </a:p>
          <a:p>
            <a:r>
              <a:rPr lang="en-US" altLang="ko-KR" dirty="0" smtClean="0"/>
              <a:t>"Extended Controls"</a:t>
            </a:r>
            <a:r>
              <a:rPr lang="ko-KR" altLang="en-US" dirty="0" smtClean="0"/>
              <a:t>에 여러 장소들을 설정하고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이 자동으로 움직이는 것을 관찰하십시오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지도에 아이콘 추가하기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240" y="3066484"/>
            <a:ext cx="1973360" cy="34533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08" y="3043150"/>
            <a:ext cx="4379162" cy="3453380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8144016" y="5661248"/>
            <a:ext cx="288032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1" y="3285861"/>
            <a:ext cx="1834668" cy="32106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621" y="3293600"/>
            <a:ext cx="1824979" cy="32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55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ko-KR" altLang="en-US" b="1" dirty="0" smtClean="0"/>
              <a:t>앱 실행 화면 </a:t>
            </a:r>
            <a:r>
              <a:rPr lang="en-US" altLang="ko-KR" b="1" dirty="0" smtClean="0"/>
              <a:t>2:</a:t>
            </a:r>
            <a:r>
              <a:rPr lang="ko-KR" altLang="en-US" dirty="0" smtClean="0"/>
              <a:t> </a:t>
            </a:r>
            <a:r>
              <a:rPr lang="en-US" altLang="ko-KR" dirty="0" smtClean="0"/>
              <a:t>Google Map</a:t>
            </a:r>
            <a:r>
              <a:rPr lang="ko-KR" altLang="en-US" dirty="0" smtClean="0"/>
              <a:t>을 이용하면 경로</a:t>
            </a:r>
            <a:r>
              <a:rPr lang="en-US" altLang="ko-KR" dirty="0" smtClean="0"/>
              <a:t>(route)</a:t>
            </a:r>
            <a:r>
              <a:rPr lang="ko-KR" altLang="en-US" dirty="0" smtClean="0"/>
              <a:t> 혹은 장소</a:t>
            </a:r>
            <a:r>
              <a:rPr lang="en-US" altLang="ko-KR" dirty="0" smtClean="0"/>
              <a:t>(location)</a:t>
            </a:r>
            <a:r>
              <a:rPr lang="ko-KR" altLang="en-US" dirty="0" smtClean="0"/>
              <a:t>를 저장할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파일은 </a:t>
            </a:r>
            <a:r>
              <a:rPr lang="en-US" altLang="ko-KR" dirty="0" err="1" smtClean="0"/>
              <a:t>kml</a:t>
            </a:r>
            <a:r>
              <a:rPr lang="en-US" altLang="ko-KR" dirty="0" smtClean="0"/>
              <a:t>(Keyhole Markup Language) </a:t>
            </a:r>
            <a:r>
              <a:rPr lang="ko-KR" altLang="en-US" dirty="0" err="1" smtClean="0"/>
              <a:t>확장자를</a:t>
            </a:r>
            <a:r>
              <a:rPr lang="ko-KR" altLang="en-US" dirty="0" smtClean="0"/>
              <a:t> 사용합니다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r>
              <a:rPr lang="en-US" altLang="ko-KR" dirty="0" smtClean="0"/>
              <a:t>"Extended Controls"</a:t>
            </a:r>
            <a:r>
              <a:rPr lang="ko-KR" altLang="en-US" dirty="0" smtClean="0"/>
              <a:t>에서 이 파일을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제공된 </a:t>
            </a:r>
            <a:r>
              <a:rPr lang="en-US" altLang="ko-KR" dirty="0" err="1" smtClean="0"/>
              <a:t>paris.kml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import</a:t>
            </a:r>
            <a:r>
              <a:rPr lang="ko-KR" altLang="en-US" dirty="0"/>
              <a:t> </a:t>
            </a:r>
            <a:r>
              <a:rPr lang="ko-KR" altLang="en-US" dirty="0" smtClean="0"/>
              <a:t>하여</a:t>
            </a:r>
            <a:r>
              <a:rPr lang="en-US" altLang="ko-KR" dirty="0" smtClean="0"/>
              <a:t>, "Extended Controls"</a:t>
            </a:r>
            <a:r>
              <a:rPr lang="ko-KR" altLang="en-US" dirty="0" smtClean="0"/>
              <a:t>와 앱에서 경로</a:t>
            </a:r>
            <a:r>
              <a:rPr lang="en-US" altLang="ko-KR" dirty="0" smtClean="0"/>
              <a:t>(route)</a:t>
            </a:r>
            <a:r>
              <a:rPr lang="ko-KR" altLang="en-US" dirty="0" smtClean="0"/>
              <a:t>를 관찰해 보세요</a:t>
            </a:r>
            <a:r>
              <a:rPr lang="en-US" altLang="ko-KR" dirty="0" smtClean="0"/>
              <a:t>. </a:t>
            </a:r>
            <a:r>
              <a:rPr lang="en-US" altLang="ko-KR" dirty="0"/>
              <a:t>"Extended </a:t>
            </a:r>
            <a:r>
              <a:rPr lang="en-US" altLang="ko-KR" dirty="0" smtClean="0"/>
              <a:t>Controls"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Replay</a:t>
            </a:r>
            <a:r>
              <a:rPr lang="ko-KR" altLang="en-US" dirty="0" smtClean="0"/>
              <a:t>속도 조절 기능도 있습니다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Location</a:t>
            </a:r>
            <a:r>
              <a:rPr lang="ko-KR" altLang="en-US" dirty="0" smtClean="0"/>
              <a:t>을 갱신하는 작업을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초마다 하지 말고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초마다 하도록 수정하면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좀 더 </a:t>
            </a:r>
            <a:r>
              <a:rPr lang="en-US" altLang="ko-KR" dirty="0" smtClean="0"/>
              <a:t>smooth</a:t>
            </a:r>
            <a:r>
              <a:rPr lang="ko-KR" altLang="en-US" dirty="0" smtClean="0"/>
              <a:t>하게 움직일 수 있습니다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r>
              <a:rPr lang="en-US" altLang="ko-KR" sz="1400" dirty="0" smtClean="0"/>
              <a:t>https</a:t>
            </a:r>
            <a:r>
              <a:rPr lang="en-US" altLang="ko-KR" sz="1400" dirty="0"/>
              <a:t>://www.google.com/maps/d/u/0/viewer?mid=1-U3eua92UwaigwDYJ8p2WU6gIWs&amp;ll=48.873566189293726%2C2.2950280000000056&amp;z=13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지도에 아이콘 추가하기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159940"/>
            <a:ext cx="4190206" cy="33448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880" y="2808140"/>
            <a:ext cx="2114332" cy="37054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185" y="4231999"/>
            <a:ext cx="3728036" cy="225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92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altLang="ko-KR" b="1" dirty="0" smtClean="0"/>
              <a:t>My TO-DO-LIST:</a:t>
            </a:r>
            <a:endParaRPr lang="en-US" altLang="ko-KR" dirty="0" smtClean="0"/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Marker</a:t>
            </a:r>
            <a:r>
              <a:rPr lang="ko-KR" altLang="en-US" dirty="0" smtClean="0"/>
              <a:t>를 끌어다가 옮기는 곳이 위치로 지정되고 화면이 이동하는 기능</a:t>
            </a:r>
            <a:endParaRPr lang="en-US" altLang="ko-KR" dirty="0" smtClean="0"/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Marker</a:t>
            </a:r>
            <a:r>
              <a:rPr lang="ko-KR" altLang="en-US" dirty="0" smtClean="0"/>
              <a:t>를 화면 가운데 고정하고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을 움직이고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확대</a:t>
            </a:r>
            <a:r>
              <a:rPr lang="en-US" altLang="ko-KR" dirty="0" smtClean="0"/>
              <a:t>/</a:t>
            </a:r>
            <a:r>
              <a:rPr lang="ko-KR" altLang="en-US" dirty="0" smtClean="0"/>
              <a:t>축소하는 기능</a:t>
            </a: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 smtClean="0"/>
              <a:t>여러 </a:t>
            </a:r>
            <a:r>
              <a:rPr lang="ko-KR" altLang="en-US" dirty="0"/>
              <a:t>개 </a:t>
            </a:r>
            <a:r>
              <a:rPr lang="en-US" altLang="ko-KR" dirty="0"/>
              <a:t>Marker</a:t>
            </a:r>
            <a:r>
              <a:rPr lang="ko-KR" altLang="en-US" dirty="0"/>
              <a:t>를 </a:t>
            </a:r>
            <a:r>
              <a:rPr lang="ko-KR" altLang="en-US" dirty="0" smtClean="0"/>
              <a:t>설정하거나 </a:t>
            </a:r>
            <a:r>
              <a:rPr lang="ko-KR" altLang="en-US" dirty="0"/>
              <a:t>삭제할 수 있는 기능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ActionBar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메뉴 </a:t>
            </a:r>
            <a:r>
              <a:rPr lang="ko-KR" altLang="en-US" dirty="0"/>
              <a:t>포함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지도에 아이콘 추가하기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740" y="2400821"/>
            <a:ext cx="2355694" cy="413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936104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Location based services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54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AndroidManifest.xml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파일 수정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 위치 확인을 위해 필요한 권한을 추가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1700808"/>
            <a:ext cx="103234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&lt;</a:t>
            </a:r>
            <a:r>
              <a:rPr lang="en-US" altLang="ko-KR" dirty="0">
                <a:latin typeface="Consolas" panose="020B0609020204030204" pitchFamily="49" charset="0"/>
              </a:rPr>
              <a:t>uses-permission android:name="android.permission.ACCESS_FINE_LOCATION" /&gt;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&lt;</a:t>
            </a:r>
            <a:r>
              <a:rPr lang="en-US" altLang="ko-KR" dirty="0">
                <a:latin typeface="Consolas" panose="020B0609020204030204" pitchFamily="49" charset="0"/>
              </a:rPr>
              <a:t>uses-permission android:name="</a:t>
            </a:r>
            <a:r>
              <a:rPr lang="en-US" altLang="ko-KR" dirty="0" err="1">
                <a:latin typeface="Consolas" panose="020B0609020204030204" pitchFamily="49" charset="0"/>
              </a:rPr>
              <a:t>android.permission.ACCESS_COARSE_LOCATION</a:t>
            </a:r>
            <a:r>
              <a:rPr lang="en-US" altLang="ko-KR" dirty="0">
                <a:latin typeface="Consolas" panose="020B0609020204030204" pitchFamily="49" charset="0"/>
              </a:rPr>
              <a:t>" /&gt;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14-1 GPS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나의 위치 확인하기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361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ym typeface="Wingdings" panose="05000000000000000000" pitchFamily="2" charset="2"/>
              </a:rPr>
              <a:t>3: </a:t>
            </a:r>
            <a:r>
              <a:rPr lang="ko-KR" altLang="en-US" b="1" dirty="0" smtClean="0">
                <a:sym typeface="Wingdings" panose="05000000000000000000" pitchFamily="2" charset="2"/>
              </a:rPr>
              <a:t>외부 라이브러리 추가</a:t>
            </a:r>
            <a:r>
              <a:rPr lang="en-US" altLang="ko-KR" b="1" dirty="0" smtClean="0">
                <a:sym typeface="Wingdings" panose="05000000000000000000" pitchFamily="2" charset="2"/>
              </a:rPr>
              <a:t>:  </a:t>
            </a:r>
            <a:r>
              <a:rPr lang="en-US" altLang="ko-KR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Module:app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다음과 같이 수정하여 외부 라이브러리를 추가하는 새로운 방법을 시도하십시오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sz="1600" b="1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파일을 수정하면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상단에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'Sync Now</a:t>
            </a:r>
            <a:r>
              <a:rPr lang="en-US" altLang="ko-KR" sz="1600" dirty="0" smtClean="0">
                <a:sym typeface="Wingdings" panose="05000000000000000000" pitchFamily="2" charset="2"/>
              </a:rPr>
              <a:t>'</a:t>
            </a:r>
            <a:r>
              <a:rPr lang="ko-KR" altLang="en-US" sz="1600" dirty="0" smtClean="0">
                <a:sym typeface="Wingdings" panose="05000000000000000000" pitchFamily="2" charset="2"/>
              </a:rPr>
              <a:t>라는 파란색 링크가 나타납니다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ko-KR" altLang="en-US" sz="1600" dirty="0" smtClean="0">
                <a:sym typeface="Wingdings" panose="05000000000000000000" pitchFamily="2" charset="2"/>
              </a:rPr>
              <a:t>실행하십시오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자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이제 외부 라이브러리를 사용할 수 있는 준비가 되었으니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MainActivity.java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파일을 열고 다음 코드를 추가합니다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39416" y="1556792"/>
            <a:ext cx="10861796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    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b="1" dirty="0" err="1" smtClean="0">
                <a:latin typeface="Consolas" panose="020B0609020204030204" pitchFamily="49" charset="0"/>
              </a:rPr>
              <a:t>allprojects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 repositories {</a:t>
            </a: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     maven { </a:t>
            </a:r>
            <a:r>
              <a:rPr lang="en-US" altLang="ko-KR" sz="1600" b="1" dirty="0" err="1">
                <a:latin typeface="Consolas" panose="020B0609020204030204" pitchFamily="49" charset="0"/>
              </a:rPr>
              <a:t>url</a:t>
            </a:r>
            <a:r>
              <a:rPr lang="en-US" altLang="ko-KR" sz="1600" b="1" dirty="0">
                <a:latin typeface="Consolas" panose="020B0609020204030204" pitchFamily="49" charset="0"/>
              </a:rPr>
              <a:t>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'https://</a:t>
            </a:r>
            <a:r>
              <a:rPr lang="en-US" altLang="ko-KR" sz="1600" b="1" dirty="0">
                <a:latin typeface="Consolas" panose="020B0609020204030204" pitchFamily="49" charset="0"/>
              </a:rPr>
              <a:t>jitpack.io'}</a:t>
            </a: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b="1" dirty="0">
                <a:latin typeface="Consolas" panose="020B0609020204030204" pitchFamily="49" charset="0"/>
              </a:rPr>
              <a:t>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dependencies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implementation </a:t>
            </a:r>
            <a:r>
              <a:rPr lang="en-US" altLang="ko-KR" sz="1600" b="1" dirty="0">
                <a:latin typeface="Consolas" panose="020B0609020204030204" pitchFamily="49" charset="0"/>
              </a:rPr>
              <a:t>'com.github.pedroSG94:AutoPermissions:1.0.3'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47395" y="2479896"/>
            <a:ext cx="386316" cy="1381152"/>
          </a:xfrm>
          <a:prstGeom prst="roundRect">
            <a:avLst/>
          </a:prstGeom>
          <a:solidFill>
            <a:srgbClr val="FFFF00">
              <a:alpha val="10000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7393" y="4784151"/>
            <a:ext cx="386317" cy="229025"/>
          </a:xfrm>
          <a:prstGeom prst="roundRect">
            <a:avLst/>
          </a:prstGeom>
          <a:solidFill>
            <a:srgbClr val="FFFF00">
              <a:alpha val="10000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48128" y="1293297"/>
            <a:ext cx="4464495" cy="7386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Hu062Phone</a:t>
            </a:r>
            <a:r>
              <a:rPr lang="ko-KR" altLang="en-US" sz="1400" dirty="0" smtClean="0"/>
              <a:t> 프로젝트에서는 우리는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직접 </a:t>
            </a:r>
            <a:r>
              <a:rPr lang="en-US" altLang="ko-KR" sz="1400" dirty="0" smtClean="0"/>
              <a:t>Permission Checking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하는 코딩을 하였는데</a:t>
            </a:r>
            <a:r>
              <a:rPr lang="en-US" altLang="ko-KR" sz="1400" dirty="0" smtClean="0"/>
              <a:t>, </a:t>
            </a:r>
          </a:p>
          <a:p>
            <a:r>
              <a:rPr lang="ko-KR" altLang="en-US" sz="1400" dirty="0" smtClean="0"/>
              <a:t>여기서는 외부 </a:t>
            </a:r>
            <a:r>
              <a:rPr lang="en-US" altLang="ko-KR" sz="1400" dirty="0" smtClean="0"/>
              <a:t>Library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import</a:t>
            </a:r>
            <a:r>
              <a:rPr lang="ko-KR" altLang="en-US" sz="1400" dirty="0" smtClean="0"/>
              <a:t>하여 사용합니다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237962" y="3297289"/>
            <a:ext cx="4450257" cy="98488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컴파일 결과로</a:t>
            </a:r>
            <a:r>
              <a:rPr lang="en-US" altLang="ko-KR" sz="1400" dirty="0" smtClean="0"/>
              <a:t>, duplicate class ….. error </a:t>
            </a:r>
            <a:r>
              <a:rPr lang="ko-KR" altLang="en-US" sz="1400" dirty="0" smtClean="0"/>
              <a:t>가 나오면</a:t>
            </a:r>
            <a:r>
              <a:rPr lang="en-US" altLang="ko-KR" sz="1400" dirty="0" smtClean="0"/>
              <a:t>, </a:t>
            </a:r>
          </a:p>
          <a:p>
            <a:r>
              <a:rPr lang="en-US" altLang="ko-KR" sz="1400" b="1" dirty="0" err="1" smtClean="0"/>
              <a:t>gradle.properties</a:t>
            </a:r>
            <a:r>
              <a:rPr lang="en-US" altLang="ko-KR" sz="1400" b="1" dirty="0" smtClean="0"/>
              <a:t> </a:t>
            </a:r>
            <a:r>
              <a:rPr lang="ko-KR" altLang="en-US" sz="1400" dirty="0" smtClean="0"/>
              <a:t>파일에 아래의 구문을 추가해주세요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 </a:t>
            </a:r>
          </a:p>
          <a:p>
            <a:r>
              <a:rPr lang="en-US" altLang="ko-KR" sz="1600" b="1" dirty="0" err="1" smtClean="0">
                <a:latin typeface="Consolas" panose="020B0609020204030204" pitchFamily="49" charset="0"/>
              </a:rPr>
              <a:t>android.enableJetifier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 = true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6623990" y="3922134"/>
            <a:ext cx="42188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14-1 GPS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나의 위치 확인하기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34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Step 4</a:t>
            </a:r>
            <a:r>
              <a:rPr lang="en-US" altLang="ko-KR" b="1" dirty="0" smtClean="0">
                <a:sym typeface="Wingdings" panose="05000000000000000000" pitchFamily="2" charset="2"/>
              </a:rPr>
              <a:t>: MainActivity.java </a:t>
            </a:r>
            <a:r>
              <a:rPr lang="ko-KR" altLang="en-US" b="1" dirty="0" smtClean="0">
                <a:sym typeface="Wingdings" panose="05000000000000000000" pitchFamily="2" charset="2"/>
              </a:rPr>
              <a:t>코딩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위험 권한을 자동으로 부여하는 </a:t>
            </a:r>
            <a:r>
              <a:rPr lang="ko-KR" altLang="en-US" dirty="0" smtClean="0">
                <a:sym typeface="Wingdings" panose="05000000000000000000" pitchFamily="2" charset="2"/>
              </a:rPr>
              <a:t>코드를 입력합니다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9377" y="1232168"/>
            <a:ext cx="11809312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implements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AutoPermissionsListener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public static final String 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 = 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setContentView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AutoPermissions.Companion.loadAllPermissions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(this, 101);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onRequestPermissionsResult</a:t>
            </a:r>
            <a:r>
              <a:rPr lang="en-US" altLang="ko-KR" sz="1600" dirty="0">
                <a:latin typeface="Consolas" panose="020B0609020204030204" pitchFamily="49" charset="0"/>
              </a:rPr>
              <a:t>(int </a:t>
            </a:r>
            <a:r>
              <a:rPr lang="en-US" altLang="ko-KR" sz="1600" dirty="0" err="1">
                <a:latin typeface="Consolas" panose="020B0609020204030204" pitchFamily="49" charset="0"/>
              </a:rPr>
              <a:t>requestCode</a:t>
            </a:r>
            <a:r>
              <a:rPr lang="en-US" altLang="ko-KR" sz="1600" dirty="0">
                <a:latin typeface="Consolas" panose="020B0609020204030204" pitchFamily="49" charset="0"/>
              </a:rPr>
              <a:t>, String permissions[], int[] </a:t>
            </a:r>
            <a:r>
              <a:rPr lang="en-US" altLang="ko-KR" sz="1600" dirty="0" err="1">
                <a:latin typeface="Consolas" panose="020B0609020204030204" pitchFamily="49" charset="0"/>
              </a:rPr>
              <a:t>grantResults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super.onRequestPermissionsResult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requestCode</a:t>
            </a:r>
            <a:r>
              <a:rPr lang="en-US" altLang="ko-KR" sz="1600" dirty="0">
                <a:latin typeface="Consolas" panose="020B0609020204030204" pitchFamily="49" charset="0"/>
              </a:rPr>
              <a:t>, permissions, </a:t>
            </a:r>
            <a:r>
              <a:rPr lang="en-US" altLang="ko-KR" sz="1600" dirty="0" err="1">
                <a:latin typeface="Consolas" panose="020B0609020204030204" pitchFamily="49" charset="0"/>
              </a:rPr>
              <a:t>grantResults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AutoPermissions.Companion.parsePermissions</a:t>
            </a:r>
            <a:r>
              <a:rPr lang="en-US" altLang="ko-KR" sz="1600" dirty="0">
                <a:latin typeface="Consolas" panose="020B0609020204030204" pitchFamily="49" charset="0"/>
              </a:rPr>
              <a:t>(this, </a:t>
            </a:r>
            <a:r>
              <a:rPr lang="en-US" altLang="ko-KR" sz="1600" dirty="0" err="1">
                <a:latin typeface="Consolas" panose="020B0609020204030204" pitchFamily="49" charset="0"/>
              </a:rPr>
              <a:t>requestCode</a:t>
            </a:r>
            <a:r>
              <a:rPr lang="en-US" altLang="ko-KR" sz="1600" dirty="0">
                <a:latin typeface="Consolas" panose="020B0609020204030204" pitchFamily="49" charset="0"/>
              </a:rPr>
              <a:t>, permissions, this);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onDenied</a:t>
            </a:r>
            <a:r>
              <a:rPr lang="en-US" altLang="ko-KR" sz="1600" dirty="0">
                <a:latin typeface="Consolas" panose="020B0609020204030204" pitchFamily="49" charset="0"/>
              </a:rPr>
              <a:t>(int requestCode, String[] </a:t>
            </a:r>
            <a:r>
              <a:rPr lang="en-US" altLang="ko-KR" sz="1600" dirty="0" smtClean="0">
                <a:latin typeface="Consolas" panose="020B0609020204030204" pitchFamily="49" charset="0"/>
              </a:rPr>
              <a:t>strings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Toast.makeText(this, "permissions denied : " +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strings.length</a:t>
            </a:r>
            <a:r>
              <a:rPr lang="en-US" altLang="ko-KR" sz="1600" dirty="0">
                <a:latin typeface="Consolas" panose="020B0609020204030204" pitchFamily="49" charset="0"/>
              </a:rPr>
              <a:t>, Toast.LENGTH_LONG).show();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onGranted</a:t>
            </a:r>
            <a:r>
              <a:rPr lang="en-US" altLang="ko-KR" sz="1600" dirty="0">
                <a:latin typeface="Consolas" panose="020B0609020204030204" pitchFamily="49" charset="0"/>
              </a:rPr>
              <a:t>(int requestCode, String[] </a:t>
            </a:r>
            <a:r>
              <a:rPr lang="en-US" altLang="ko-KR" sz="1600" dirty="0" smtClean="0">
                <a:latin typeface="Consolas" panose="020B0609020204030204" pitchFamily="49" charset="0"/>
              </a:rPr>
              <a:t>strings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Toast.makeText(this, "permissions granted : " +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strings.length</a:t>
            </a:r>
            <a:r>
              <a:rPr lang="en-US" altLang="ko-KR" sz="1600" dirty="0">
                <a:latin typeface="Consolas" panose="020B0609020204030204" pitchFamily="49" charset="0"/>
              </a:rPr>
              <a:t>, Toast.LENGTH_LONG).show();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 // end of class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1372" y="1916832"/>
            <a:ext cx="4671472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인터페이스 구현을 입력하면 오류가 뜨는데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인터페이스가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요구하는 세 개의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아래와 같이 재정의해야 합니다</a:t>
            </a:r>
            <a:r>
              <a:rPr lang="en-US" altLang="ko-KR" sz="1400" dirty="0" smtClean="0"/>
              <a:t>. </a:t>
            </a:r>
          </a:p>
        </p:txBody>
      </p:sp>
      <p:cxnSp>
        <p:nvCxnSpPr>
          <p:cNvPr id="7" name="구부러진 연결선 6"/>
          <p:cNvCxnSpPr>
            <a:stCxn id="5" idx="1"/>
          </p:cNvCxnSpPr>
          <p:nvPr/>
        </p:nvCxnSpPr>
        <p:spPr>
          <a:xfrm rot="10800000">
            <a:off x="7464152" y="1628802"/>
            <a:ext cx="307220" cy="657362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14-1 GPS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나의 위치 확인하기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62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47394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MainActivity.java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코딩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위치 관리자는 시스템 </a:t>
            </a:r>
            <a:r>
              <a:rPr lang="ko-KR" altLang="en-US" dirty="0" smtClean="0">
                <a:sym typeface="Wingdings" panose="05000000000000000000" pitchFamily="2" charset="2"/>
              </a:rPr>
              <a:t>서비스이며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위해 다음과 같은 절차를 밟아야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우선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클릭 이벤트가 발생하면</a:t>
            </a:r>
            <a:r>
              <a:rPr lang="en-US" altLang="ko-KR" dirty="0" smtClean="0">
                <a:sym typeface="Wingdings" panose="05000000000000000000" pitchFamily="2" charset="2"/>
              </a:rPr>
              <a:t>, 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우리가 곧 구현해야 할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en-US" altLang="ko-KR" b="1" dirty="0" smtClean="0">
                <a:sym typeface="Wingdings" panose="05000000000000000000" pitchFamily="2" charset="2"/>
              </a:rPr>
              <a:t>startLocationService()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호출되도록 </a:t>
            </a:r>
            <a:r>
              <a:rPr lang="en-US" altLang="ko-KR" dirty="0" smtClean="0">
                <a:sym typeface="Wingdings" panose="05000000000000000000" pitchFamily="2" charset="2"/>
              </a:rPr>
              <a:t>onClick() </a:t>
            </a:r>
            <a:r>
              <a:rPr lang="ko-KR" altLang="en-US" dirty="0" err="1" smtClean="0">
                <a:sym typeface="Wingdings" panose="05000000000000000000" pitchFamily="2" charset="2"/>
              </a:rPr>
              <a:t>리스너를</a:t>
            </a:r>
            <a:r>
              <a:rPr lang="ko-KR" altLang="en-US" dirty="0" smtClean="0">
                <a:sym typeface="Wingdings" panose="05000000000000000000" pitchFamily="2" charset="2"/>
              </a:rPr>
              <a:t>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447394" y="2468742"/>
            <a:ext cx="11253818" cy="391258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...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@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Override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protected void onCreate(Bundle savedInstanceState)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super.onCreate(savedInstanceState);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setContentView(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R.layout.activity_main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Button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button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= findViewById(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R.id.button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button.setOnClickListener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(new View.OnClickListener()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@Override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public void onClick(View v) {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   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startLocationService();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    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    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});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}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   ...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43472" y="3933056"/>
            <a:ext cx="6264696" cy="180020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475820" y="5733256"/>
            <a:ext cx="86409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74353" y="5908630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one-line coding</a:t>
            </a:r>
            <a:r>
              <a:rPr lang="ko-KR" altLang="en-US" dirty="0" smtClean="0">
                <a:solidFill>
                  <a:srgbClr val="C00000"/>
                </a:solidFill>
              </a:rPr>
              <a:t>으로 할 수 있을까요</a:t>
            </a:r>
            <a:r>
              <a:rPr lang="en-US" altLang="ko-KR" dirty="0" smtClean="0">
                <a:solidFill>
                  <a:srgbClr val="C00000"/>
                </a:solidFill>
              </a:rPr>
              <a:t>?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14-1 GPS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나의 위치 확인하기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59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22904</TotalTime>
  <Words>5028</Words>
  <Application>Microsoft Office PowerPoint</Application>
  <PresentationFormat>와이드스크린</PresentationFormat>
  <Paragraphs>866</Paragraphs>
  <Slides>55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7" baseType="lpstr">
      <vt:lpstr>D2Coding</vt:lpstr>
      <vt:lpstr>나눔고딕</vt:lpstr>
      <vt:lpstr>나눔고딕 ExtraBold</vt:lpstr>
      <vt:lpstr>맑은 고딕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14 Location based services</vt:lpstr>
      <vt:lpstr>14-1 GPS로 나의 위치 확인하기</vt:lpstr>
      <vt:lpstr>14-1 GPS로 나의 위치 확인하기</vt:lpstr>
      <vt:lpstr>14-1 GPS로 나의 위치 확인하기</vt:lpstr>
      <vt:lpstr>14-1 GPS로 나의 위치 확인하기:</vt:lpstr>
      <vt:lpstr>14-1 GPS로 나의 위치 확인하기:</vt:lpstr>
      <vt:lpstr>14-1 GPS로 나의 위치 확인하기:</vt:lpstr>
      <vt:lpstr>14-1 GPS로 나의 위치 확인하기:</vt:lpstr>
      <vt:lpstr>14-1 GPS로 나의 위치 확인하기</vt:lpstr>
      <vt:lpstr>14-1 GPS로 나의 위치 확인하기</vt:lpstr>
      <vt:lpstr>14-1 GPS로 나의 위치 확인하기</vt:lpstr>
      <vt:lpstr>14-1 GPS로 나의 위치 확인하기</vt:lpstr>
      <vt:lpstr>14-1 GPS로 나의 위치 확인하기</vt:lpstr>
      <vt:lpstr>14-1 GPS로 나의 위치 확인하기</vt:lpstr>
      <vt:lpstr>14-1 GPS로 나의 위치 확인하기:</vt:lpstr>
      <vt:lpstr>14-1 GPS로 나의 위치 확인하기:</vt:lpstr>
      <vt:lpstr>14-1 GPS로 나의 위치 확인하기: MainActivity.java 코딩 </vt:lpstr>
      <vt:lpstr>14-1 GPS로 나의 위치 확인하기:</vt:lpstr>
      <vt:lpstr>14-1 GPS로 나의 위치 확인하기: MainActivity.java 코딩 </vt:lpstr>
      <vt:lpstr>14-1 GPS로 나의 위치 확인하기</vt:lpstr>
      <vt:lpstr>14-2 현재 위치의 지도 보여주기</vt:lpstr>
      <vt:lpstr>14-2 현재 위치의 지도 보여주기</vt:lpstr>
      <vt:lpstr>14-2 현재 위치의 지도 보여주기 실습</vt:lpstr>
      <vt:lpstr>14-2 현재 위치의 지도 보여주기 실습</vt:lpstr>
      <vt:lpstr>14-2 현재 위치의 지도 보여주기 실습</vt:lpstr>
      <vt:lpstr>14-2 현재 위치의 지도 보여주기 실습</vt:lpstr>
      <vt:lpstr>14-2 현재 위치의 지도 보여주기 실습</vt:lpstr>
      <vt:lpstr>14-2 현재 위치의 지도 보여주기 실습</vt:lpstr>
      <vt:lpstr>14-2 현재 위치의 지도 보여주기 실습: MainActivity.java 코딩 </vt:lpstr>
      <vt:lpstr>14-2 현재 위치의 지도 보여주기 실습: MainActivity.java 코딩 </vt:lpstr>
      <vt:lpstr>14-2 현재 위치의 지도 보여주기 실습: MainActivity.java 코딩 </vt:lpstr>
      <vt:lpstr>14-2 현재 위치의 지도 보여주기 실습: MainActivity.java 코딩 </vt:lpstr>
      <vt:lpstr>14-2 현재 위치의 지도 보여주기 실습: MainActivity.java 코딩 </vt:lpstr>
      <vt:lpstr>14-2 현재 위치의 지도 보여주기 실습: MainActivity.java 코딩 </vt:lpstr>
      <vt:lpstr>14-2 현재 위치의 지도 보여주기 실습: AndroidManifest.xml 수정</vt:lpstr>
      <vt:lpstr>14-2 현재 위치의 지도 보여주기 실습: AndroidManifest.xml 수정</vt:lpstr>
      <vt:lpstr>14-2 현재 위치의 지도 보여주기 실습: build.gradle(Module:app)</vt:lpstr>
      <vt:lpstr>14-2 현재 위치의 지도 보여주기 실습: build.gradle(Module:app)</vt:lpstr>
      <vt:lpstr>14-1 GPS로 나의 위치 확인하기:</vt:lpstr>
      <vt:lpstr>14-1 GPS로 나의 위치 확인하기:</vt:lpstr>
      <vt:lpstr>14-1 GPS로 나의 위치 확인하기:</vt:lpstr>
      <vt:lpstr>Google Maps API Key를 받는 방법 </vt:lpstr>
      <vt:lpstr>Google Maps API Key를 받는 방법 </vt:lpstr>
      <vt:lpstr>Google Maps API Key를 받는 방법 </vt:lpstr>
      <vt:lpstr>Google Maps API Key를 받는 방법 </vt:lpstr>
      <vt:lpstr>Google Maps API Key를 받는 방법 </vt:lpstr>
      <vt:lpstr>Google Maps API Key를 받는 방법 </vt:lpstr>
      <vt:lpstr>14-3 지도에 아이콘 추가하기</vt:lpstr>
      <vt:lpstr>14-3 지도에 아이콘 추가하기</vt:lpstr>
      <vt:lpstr>14-3 지도에 아이콘 추가하기</vt:lpstr>
      <vt:lpstr>14-3 지도에 아이콘 추가하기</vt:lpstr>
      <vt:lpstr>14-3 지도에 아이콘 추가하기</vt:lpstr>
      <vt:lpstr>14-3 지도에 아이콘 추가하기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1244</cp:revision>
  <dcterms:created xsi:type="dcterms:W3CDTF">2014-02-12T09:15:05Z</dcterms:created>
  <dcterms:modified xsi:type="dcterms:W3CDTF">2021-07-29T02:10:42Z</dcterms:modified>
</cp:coreProperties>
</file>